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sldIdLst>
    <p:sldId id="270" r:id="rId2"/>
    <p:sldId id="371" r:id="rId3"/>
    <p:sldId id="366" r:id="rId4"/>
    <p:sldId id="279" r:id="rId5"/>
    <p:sldId id="278" r:id="rId6"/>
    <p:sldId id="373" r:id="rId7"/>
    <p:sldId id="315" r:id="rId8"/>
    <p:sldId id="333" r:id="rId9"/>
    <p:sldId id="376" r:id="rId10"/>
    <p:sldId id="276" r:id="rId11"/>
    <p:sldId id="297" r:id="rId12"/>
    <p:sldId id="325" r:id="rId13"/>
    <p:sldId id="389" r:id="rId14"/>
    <p:sldId id="321" r:id="rId15"/>
    <p:sldId id="381" r:id="rId16"/>
    <p:sldId id="387" r:id="rId17"/>
    <p:sldId id="388" r:id="rId18"/>
    <p:sldId id="361" r:id="rId19"/>
    <p:sldId id="358" r:id="rId20"/>
    <p:sldId id="359" r:id="rId21"/>
    <p:sldId id="351" r:id="rId22"/>
    <p:sldId id="357" r:id="rId23"/>
    <p:sldId id="386" r:id="rId24"/>
    <p:sldId id="385" r:id="rId25"/>
    <p:sldId id="382" r:id="rId26"/>
    <p:sldId id="367" r:id="rId27"/>
    <p:sldId id="368" r:id="rId28"/>
    <p:sldId id="380" r:id="rId29"/>
    <p:sldId id="379" r:id="rId30"/>
    <p:sldId id="378" r:id="rId31"/>
    <p:sldId id="328" r:id="rId32"/>
    <p:sldId id="329" r:id="rId33"/>
    <p:sldId id="330" r:id="rId34"/>
    <p:sldId id="331" r:id="rId35"/>
    <p:sldId id="334" r:id="rId36"/>
    <p:sldId id="352" r:id="rId37"/>
    <p:sldId id="369" r:id="rId38"/>
    <p:sldId id="353" r:id="rId39"/>
    <p:sldId id="354" r:id="rId40"/>
    <p:sldId id="355" r:id="rId41"/>
    <p:sldId id="35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62" autoAdjust="0"/>
    <p:restoredTop sz="92435" autoAdjust="0"/>
  </p:normalViewPr>
  <p:slideViewPr>
    <p:cSldViewPr snapToGrid="0">
      <p:cViewPr>
        <p:scale>
          <a:sx n="70" d="100"/>
          <a:sy n="70" d="100"/>
        </p:scale>
        <p:origin x="476" y="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 Id="rId5" Type="http://schemas.openxmlformats.org/officeDocument/2006/relationships/image" Target="../media/image5.emf"/><Relationship Id="rId4"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E3E77F-245B-4B52-927E-62C93A17417E}" type="datetimeFigureOut">
              <a:rPr lang="en-US" smtClean="0"/>
              <a:t>2018-11-21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EF0E16-A542-459D-898C-53EB99DF7EDE}" type="slidenum">
              <a:rPr lang="en-US" smtClean="0"/>
              <a:t>‹#›</a:t>
            </a:fld>
            <a:endParaRPr lang="en-US"/>
          </a:p>
        </p:txBody>
      </p:sp>
    </p:spTree>
    <p:extLst>
      <p:ext uri="{BB962C8B-B14F-4D97-AF65-F5344CB8AC3E}">
        <p14:creationId xmlns:p14="http://schemas.microsoft.com/office/powerpoint/2010/main" val="1434609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EF0E16-A542-459D-898C-53EB99DF7EDE}" type="slidenum">
              <a:rPr lang="en-US" smtClean="0"/>
              <a:t>2</a:t>
            </a:fld>
            <a:endParaRPr lang="en-US"/>
          </a:p>
        </p:txBody>
      </p:sp>
    </p:spTree>
    <p:extLst>
      <p:ext uri="{BB962C8B-B14F-4D97-AF65-F5344CB8AC3E}">
        <p14:creationId xmlns:p14="http://schemas.microsoft.com/office/powerpoint/2010/main" val="248843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EF0E16-A542-459D-898C-53EB99DF7EDE}" type="slidenum">
              <a:rPr lang="en-US" smtClean="0"/>
              <a:t>12</a:t>
            </a:fld>
            <a:endParaRPr lang="en-US"/>
          </a:p>
        </p:txBody>
      </p:sp>
    </p:spTree>
    <p:extLst>
      <p:ext uri="{BB962C8B-B14F-4D97-AF65-F5344CB8AC3E}">
        <p14:creationId xmlns:p14="http://schemas.microsoft.com/office/powerpoint/2010/main" val="2038130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C567-E4D2-4054-B749-011F40622C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A25E35-9ECF-406E-B49F-AE838F3FD8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707F43-2E2F-4E09-927C-9188705B495D}"/>
              </a:ext>
            </a:extLst>
          </p:cNvPr>
          <p:cNvSpPr>
            <a:spLocks noGrp="1"/>
          </p:cNvSpPr>
          <p:nvPr>
            <p:ph type="dt" sz="half" idx="10"/>
          </p:nvPr>
        </p:nvSpPr>
        <p:spPr/>
        <p:txBody>
          <a:bodyPr/>
          <a:lstStyle/>
          <a:p>
            <a:fld id="{987A3740-7C91-4816-B141-D9452EB428CA}" type="datetime1">
              <a:rPr lang="en-US" smtClean="0"/>
              <a:t>2018-11-21</a:t>
            </a:fld>
            <a:endParaRPr lang="en-US"/>
          </a:p>
        </p:txBody>
      </p:sp>
      <p:sp>
        <p:nvSpPr>
          <p:cNvPr id="5" name="Footer Placeholder 4">
            <a:extLst>
              <a:ext uri="{FF2B5EF4-FFF2-40B4-BE49-F238E27FC236}">
                <a16:creationId xmlns:a16="http://schemas.microsoft.com/office/drawing/2014/main" id="{50309D1D-82DB-45B9-94D3-ABE872A246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5C3F16-7036-4B1C-A611-A514B7F8293B}"/>
              </a:ext>
            </a:extLst>
          </p:cNvPr>
          <p:cNvSpPr>
            <a:spLocks noGrp="1"/>
          </p:cNvSpPr>
          <p:nvPr>
            <p:ph type="sldNum" sz="quarter" idx="12"/>
          </p:nvPr>
        </p:nvSpPr>
        <p:spPr/>
        <p:txBody>
          <a:bodyPr/>
          <a:lstStyle/>
          <a:p>
            <a:fld id="{7D3A1EF2-E2F5-49D5-B6B4-E3B4DEFE85E7}" type="slidenum">
              <a:rPr lang="en-US" smtClean="0"/>
              <a:t>‹#›</a:t>
            </a:fld>
            <a:endParaRPr lang="en-US"/>
          </a:p>
        </p:txBody>
      </p:sp>
    </p:spTree>
    <p:extLst>
      <p:ext uri="{BB962C8B-B14F-4D97-AF65-F5344CB8AC3E}">
        <p14:creationId xmlns:p14="http://schemas.microsoft.com/office/powerpoint/2010/main" val="3981685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4FB4-A4C5-4942-B16B-A6D4F2EA2C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74D146-D848-4DBF-9A02-46DD3CF865C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8D9021-D4B1-43D4-B5EE-7AEC13386A3F}"/>
              </a:ext>
            </a:extLst>
          </p:cNvPr>
          <p:cNvSpPr>
            <a:spLocks noGrp="1"/>
          </p:cNvSpPr>
          <p:nvPr>
            <p:ph type="dt" sz="half" idx="10"/>
          </p:nvPr>
        </p:nvSpPr>
        <p:spPr/>
        <p:txBody>
          <a:bodyPr/>
          <a:lstStyle/>
          <a:p>
            <a:fld id="{18C39ACC-4F88-4D20-9D15-72C111C37164}" type="datetime1">
              <a:rPr lang="en-US" smtClean="0"/>
              <a:t>2018-11-21</a:t>
            </a:fld>
            <a:endParaRPr lang="en-US"/>
          </a:p>
        </p:txBody>
      </p:sp>
      <p:sp>
        <p:nvSpPr>
          <p:cNvPr id="5" name="Footer Placeholder 4">
            <a:extLst>
              <a:ext uri="{FF2B5EF4-FFF2-40B4-BE49-F238E27FC236}">
                <a16:creationId xmlns:a16="http://schemas.microsoft.com/office/drawing/2014/main" id="{3ED7D61F-F85B-451B-8CC1-E6D48F0CB9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B0B73-504F-4440-A2A3-347F2D0F1112}"/>
              </a:ext>
            </a:extLst>
          </p:cNvPr>
          <p:cNvSpPr>
            <a:spLocks noGrp="1"/>
          </p:cNvSpPr>
          <p:nvPr>
            <p:ph type="sldNum" sz="quarter" idx="12"/>
          </p:nvPr>
        </p:nvSpPr>
        <p:spPr/>
        <p:txBody>
          <a:bodyPr/>
          <a:lstStyle/>
          <a:p>
            <a:fld id="{7D3A1EF2-E2F5-49D5-B6B4-E3B4DEFE85E7}" type="slidenum">
              <a:rPr lang="en-US" smtClean="0"/>
              <a:t>‹#›</a:t>
            </a:fld>
            <a:endParaRPr lang="en-US"/>
          </a:p>
        </p:txBody>
      </p:sp>
    </p:spTree>
    <p:extLst>
      <p:ext uri="{BB962C8B-B14F-4D97-AF65-F5344CB8AC3E}">
        <p14:creationId xmlns:p14="http://schemas.microsoft.com/office/powerpoint/2010/main" val="269091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B2351B-BA7C-4881-888D-AD84A899AE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7F5F7E-024E-4CFF-9D27-CFB558D8E3D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1003D8-12FF-4458-89E1-10400EA9B10D}"/>
              </a:ext>
            </a:extLst>
          </p:cNvPr>
          <p:cNvSpPr>
            <a:spLocks noGrp="1"/>
          </p:cNvSpPr>
          <p:nvPr>
            <p:ph type="dt" sz="half" idx="10"/>
          </p:nvPr>
        </p:nvSpPr>
        <p:spPr/>
        <p:txBody>
          <a:bodyPr/>
          <a:lstStyle/>
          <a:p>
            <a:fld id="{DBD8F9E6-EA7F-4768-BE56-2CFF2B927B0D}" type="datetime1">
              <a:rPr lang="en-US" smtClean="0"/>
              <a:t>2018-11-21</a:t>
            </a:fld>
            <a:endParaRPr lang="en-US"/>
          </a:p>
        </p:txBody>
      </p:sp>
      <p:sp>
        <p:nvSpPr>
          <p:cNvPr id="5" name="Footer Placeholder 4">
            <a:extLst>
              <a:ext uri="{FF2B5EF4-FFF2-40B4-BE49-F238E27FC236}">
                <a16:creationId xmlns:a16="http://schemas.microsoft.com/office/drawing/2014/main" id="{5088AC2E-CF7A-4A6C-A744-CDCA2F60E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CA5BD9-75C0-4739-BA5E-D7C4F5358009}"/>
              </a:ext>
            </a:extLst>
          </p:cNvPr>
          <p:cNvSpPr>
            <a:spLocks noGrp="1"/>
          </p:cNvSpPr>
          <p:nvPr>
            <p:ph type="sldNum" sz="quarter" idx="12"/>
          </p:nvPr>
        </p:nvSpPr>
        <p:spPr/>
        <p:txBody>
          <a:bodyPr/>
          <a:lstStyle/>
          <a:p>
            <a:fld id="{7D3A1EF2-E2F5-49D5-B6B4-E3B4DEFE85E7}" type="slidenum">
              <a:rPr lang="en-US" smtClean="0"/>
              <a:t>‹#›</a:t>
            </a:fld>
            <a:endParaRPr lang="en-US"/>
          </a:p>
        </p:txBody>
      </p:sp>
    </p:spTree>
    <p:extLst>
      <p:ext uri="{BB962C8B-B14F-4D97-AF65-F5344CB8AC3E}">
        <p14:creationId xmlns:p14="http://schemas.microsoft.com/office/powerpoint/2010/main" val="1463950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DEC68-FCCF-41F7-986E-5CD95B87E3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D197A0-60E5-47A6-B160-38DCE485E1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ED93C5-FBBB-47A1-90EB-2DF8DB86BC69}"/>
              </a:ext>
            </a:extLst>
          </p:cNvPr>
          <p:cNvSpPr>
            <a:spLocks noGrp="1"/>
          </p:cNvSpPr>
          <p:nvPr>
            <p:ph type="dt" sz="half" idx="10"/>
          </p:nvPr>
        </p:nvSpPr>
        <p:spPr/>
        <p:txBody>
          <a:bodyPr/>
          <a:lstStyle/>
          <a:p>
            <a:fld id="{6C9B43D4-846A-4BC9-B800-DA2CC6908B8C}" type="datetime1">
              <a:rPr lang="en-US" smtClean="0"/>
              <a:t>2018-11-21</a:t>
            </a:fld>
            <a:endParaRPr lang="en-US"/>
          </a:p>
        </p:txBody>
      </p:sp>
      <p:sp>
        <p:nvSpPr>
          <p:cNvPr id="5" name="Footer Placeholder 4">
            <a:extLst>
              <a:ext uri="{FF2B5EF4-FFF2-40B4-BE49-F238E27FC236}">
                <a16:creationId xmlns:a16="http://schemas.microsoft.com/office/drawing/2014/main" id="{5BBD648E-542E-455A-9243-CE23A3193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B5AA2-6BCA-400D-A821-047F0BFC719C}"/>
              </a:ext>
            </a:extLst>
          </p:cNvPr>
          <p:cNvSpPr>
            <a:spLocks noGrp="1"/>
          </p:cNvSpPr>
          <p:nvPr>
            <p:ph type="sldNum" sz="quarter" idx="12"/>
          </p:nvPr>
        </p:nvSpPr>
        <p:spPr/>
        <p:txBody>
          <a:bodyPr/>
          <a:lstStyle/>
          <a:p>
            <a:fld id="{7D3A1EF2-E2F5-49D5-B6B4-E3B4DEFE85E7}" type="slidenum">
              <a:rPr lang="en-US" smtClean="0"/>
              <a:t>‹#›</a:t>
            </a:fld>
            <a:endParaRPr lang="en-US"/>
          </a:p>
        </p:txBody>
      </p:sp>
    </p:spTree>
    <p:extLst>
      <p:ext uri="{BB962C8B-B14F-4D97-AF65-F5344CB8AC3E}">
        <p14:creationId xmlns:p14="http://schemas.microsoft.com/office/powerpoint/2010/main" val="2444241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00E0-214D-4D52-8149-45DCEADEFC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BD5C1D-12DA-4215-B01E-5F65E0639D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400EFD9-61C8-4FB8-BD04-972BB463AD3A}"/>
              </a:ext>
            </a:extLst>
          </p:cNvPr>
          <p:cNvSpPr>
            <a:spLocks noGrp="1"/>
          </p:cNvSpPr>
          <p:nvPr>
            <p:ph type="dt" sz="half" idx="10"/>
          </p:nvPr>
        </p:nvSpPr>
        <p:spPr/>
        <p:txBody>
          <a:bodyPr/>
          <a:lstStyle/>
          <a:p>
            <a:fld id="{E2F79AAA-2005-45D0-B870-49CD7170C2B8}" type="datetime1">
              <a:rPr lang="en-US" smtClean="0"/>
              <a:t>2018-11-21</a:t>
            </a:fld>
            <a:endParaRPr lang="en-US"/>
          </a:p>
        </p:txBody>
      </p:sp>
      <p:sp>
        <p:nvSpPr>
          <p:cNvPr id="5" name="Footer Placeholder 4">
            <a:extLst>
              <a:ext uri="{FF2B5EF4-FFF2-40B4-BE49-F238E27FC236}">
                <a16:creationId xmlns:a16="http://schemas.microsoft.com/office/drawing/2014/main" id="{5E45019A-E867-4A84-8219-C5C827D83E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02E521-5FED-4E33-AC53-71555E14A56F}"/>
              </a:ext>
            </a:extLst>
          </p:cNvPr>
          <p:cNvSpPr>
            <a:spLocks noGrp="1"/>
          </p:cNvSpPr>
          <p:nvPr>
            <p:ph type="sldNum" sz="quarter" idx="12"/>
          </p:nvPr>
        </p:nvSpPr>
        <p:spPr/>
        <p:txBody>
          <a:bodyPr/>
          <a:lstStyle/>
          <a:p>
            <a:fld id="{7D3A1EF2-E2F5-49D5-B6B4-E3B4DEFE85E7}" type="slidenum">
              <a:rPr lang="en-US" smtClean="0"/>
              <a:t>‹#›</a:t>
            </a:fld>
            <a:endParaRPr lang="en-US"/>
          </a:p>
        </p:txBody>
      </p:sp>
    </p:spTree>
    <p:extLst>
      <p:ext uri="{BB962C8B-B14F-4D97-AF65-F5344CB8AC3E}">
        <p14:creationId xmlns:p14="http://schemas.microsoft.com/office/powerpoint/2010/main" val="1384892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771D-E35B-4B13-872F-69EC2125F3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BE4CE9-2FD8-4570-B42A-F7519169F98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15C7D0-6FB2-4482-B133-EF2729084D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EB1CAF-26AF-4BD4-BD31-5B7613F2A4DA}"/>
              </a:ext>
            </a:extLst>
          </p:cNvPr>
          <p:cNvSpPr>
            <a:spLocks noGrp="1"/>
          </p:cNvSpPr>
          <p:nvPr>
            <p:ph type="dt" sz="half" idx="10"/>
          </p:nvPr>
        </p:nvSpPr>
        <p:spPr/>
        <p:txBody>
          <a:bodyPr/>
          <a:lstStyle/>
          <a:p>
            <a:fld id="{BED78C31-1A55-495D-A180-BCCE112483A8}" type="datetime1">
              <a:rPr lang="en-US" smtClean="0"/>
              <a:t>2018-11-21</a:t>
            </a:fld>
            <a:endParaRPr lang="en-US"/>
          </a:p>
        </p:txBody>
      </p:sp>
      <p:sp>
        <p:nvSpPr>
          <p:cNvPr id="6" name="Footer Placeholder 5">
            <a:extLst>
              <a:ext uri="{FF2B5EF4-FFF2-40B4-BE49-F238E27FC236}">
                <a16:creationId xmlns:a16="http://schemas.microsoft.com/office/drawing/2014/main" id="{71AA2BD8-F724-4B39-99BC-02B6DE0CD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9101DF-7F5B-4BB9-9292-C53DD14E0B28}"/>
              </a:ext>
            </a:extLst>
          </p:cNvPr>
          <p:cNvSpPr>
            <a:spLocks noGrp="1"/>
          </p:cNvSpPr>
          <p:nvPr>
            <p:ph type="sldNum" sz="quarter" idx="12"/>
          </p:nvPr>
        </p:nvSpPr>
        <p:spPr/>
        <p:txBody>
          <a:bodyPr/>
          <a:lstStyle/>
          <a:p>
            <a:fld id="{7D3A1EF2-E2F5-49D5-B6B4-E3B4DEFE85E7}" type="slidenum">
              <a:rPr lang="en-US" smtClean="0"/>
              <a:t>‹#›</a:t>
            </a:fld>
            <a:endParaRPr lang="en-US"/>
          </a:p>
        </p:txBody>
      </p:sp>
    </p:spTree>
    <p:extLst>
      <p:ext uri="{BB962C8B-B14F-4D97-AF65-F5344CB8AC3E}">
        <p14:creationId xmlns:p14="http://schemas.microsoft.com/office/powerpoint/2010/main" val="2600945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DF5D5-6A0E-44A4-A9BC-CE8C8AF830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697EDE-8280-438E-8A51-E43D2BF85F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4D026B2-CA48-40FF-88FA-704FE1B1F50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120651-A1D6-4653-84EA-3347B44A60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0D5B03D-B787-4A2D-9D36-FA55DA47CF1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F5276F-DC1D-4553-B39A-3EED85CBDA50}"/>
              </a:ext>
            </a:extLst>
          </p:cNvPr>
          <p:cNvSpPr>
            <a:spLocks noGrp="1"/>
          </p:cNvSpPr>
          <p:nvPr>
            <p:ph type="dt" sz="half" idx="10"/>
          </p:nvPr>
        </p:nvSpPr>
        <p:spPr/>
        <p:txBody>
          <a:bodyPr/>
          <a:lstStyle/>
          <a:p>
            <a:fld id="{2C9CF125-D1AD-4E96-A297-9D9113C09B19}" type="datetime1">
              <a:rPr lang="en-US" smtClean="0"/>
              <a:t>2018-11-21</a:t>
            </a:fld>
            <a:endParaRPr lang="en-US"/>
          </a:p>
        </p:txBody>
      </p:sp>
      <p:sp>
        <p:nvSpPr>
          <p:cNvPr id="8" name="Footer Placeholder 7">
            <a:extLst>
              <a:ext uri="{FF2B5EF4-FFF2-40B4-BE49-F238E27FC236}">
                <a16:creationId xmlns:a16="http://schemas.microsoft.com/office/drawing/2014/main" id="{C934FEE2-99F8-4958-A6D9-0D8CB46AA3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748642-A5C9-435D-9CCE-4ABD6B47FD76}"/>
              </a:ext>
            </a:extLst>
          </p:cNvPr>
          <p:cNvSpPr>
            <a:spLocks noGrp="1"/>
          </p:cNvSpPr>
          <p:nvPr>
            <p:ph type="sldNum" sz="quarter" idx="12"/>
          </p:nvPr>
        </p:nvSpPr>
        <p:spPr/>
        <p:txBody>
          <a:bodyPr/>
          <a:lstStyle/>
          <a:p>
            <a:fld id="{7D3A1EF2-E2F5-49D5-B6B4-E3B4DEFE85E7}" type="slidenum">
              <a:rPr lang="en-US" smtClean="0"/>
              <a:t>‹#›</a:t>
            </a:fld>
            <a:endParaRPr lang="en-US"/>
          </a:p>
        </p:txBody>
      </p:sp>
    </p:spTree>
    <p:extLst>
      <p:ext uri="{BB962C8B-B14F-4D97-AF65-F5344CB8AC3E}">
        <p14:creationId xmlns:p14="http://schemas.microsoft.com/office/powerpoint/2010/main" val="2916049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B8D4-1E65-47A8-925E-DF48D1EF8E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1A7B6-0308-47EF-8627-82BB44F60888}"/>
              </a:ext>
            </a:extLst>
          </p:cNvPr>
          <p:cNvSpPr>
            <a:spLocks noGrp="1"/>
          </p:cNvSpPr>
          <p:nvPr>
            <p:ph type="dt" sz="half" idx="10"/>
          </p:nvPr>
        </p:nvSpPr>
        <p:spPr/>
        <p:txBody>
          <a:bodyPr/>
          <a:lstStyle/>
          <a:p>
            <a:fld id="{777270FA-B6E5-4569-82F1-484F08A37866}" type="datetime1">
              <a:rPr lang="en-US" smtClean="0"/>
              <a:t>2018-11-21</a:t>
            </a:fld>
            <a:endParaRPr lang="en-US"/>
          </a:p>
        </p:txBody>
      </p:sp>
      <p:sp>
        <p:nvSpPr>
          <p:cNvPr id="4" name="Footer Placeholder 3">
            <a:extLst>
              <a:ext uri="{FF2B5EF4-FFF2-40B4-BE49-F238E27FC236}">
                <a16:creationId xmlns:a16="http://schemas.microsoft.com/office/drawing/2014/main" id="{BF3BF859-DB02-4250-96A8-CC37A9D1B5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11E4A3-47A2-4DA2-9AC9-4B5418758EB6}"/>
              </a:ext>
            </a:extLst>
          </p:cNvPr>
          <p:cNvSpPr>
            <a:spLocks noGrp="1"/>
          </p:cNvSpPr>
          <p:nvPr>
            <p:ph type="sldNum" sz="quarter" idx="12"/>
          </p:nvPr>
        </p:nvSpPr>
        <p:spPr/>
        <p:txBody>
          <a:bodyPr/>
          <a:lstStyle/>
          <a:p>
            <a:fld id="{7D3A1EF2-E2F5-49D5-B6B4-E3B4DEFE85E7}" type="slidenum">
              <a:rPr lang="en-US" smtClean="0"/>
              <a:t>‹#›</a:t>
            </a:fld>
            <a:endParaRPr lang="en-US"/>
          </a:p>
        </p:txBody>
      </p:sp>
    </p:spTree>
    <p:extLst>
      <p:ext uri="{BB962C8B-B14F-4D97-AF65-F5344CB8AC3E}">
        <p14:creationId xmlns:p14="http://schemas.microsoft.com/office/powerpoint/2010/main" val="236097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6AFEB8-EEEC-4BB0-8824-C2A430C3775E}"/>
              </a:ext>
            </a:extLst>
          </p:cNvPr>
          <p:cNvSpPr>
            <a:spLocks noGrp="1"/>
          </p:cNvSpPr>
          <p:nvPr>
            <p:ph type="dt" sz="half" idx="10"/>
          </p:nvPr>
        </p:nvSpPr>
        <p:spPr/>
        <p:txBody>
          <a:bodyPr/>
          <a:lstStyle/>
          <a:p>
            <a:fld id="{9D04E11D-C808-4738-8709-918DC8E6C7B0}" type="datetime1">
              <a:rPr lang="en-US" smtClean="0"/>
              <a:t>2018-11-21</a:t>
            </a:fld>
            <a:endParaRPr lang="en-US"/>
          </a:p>
        </p:txBody>
      </p:sp>
      <p:sp>
        <p:nvSpPr>
          <p:cNvPr id="3" name="Footer Placeholder 2">
            <a:extLst>
              <a:ext uri="{FF2B5EF4-FFF2-40B4-BE49-F238E27FC236}">
                <a16:creationId xmlns:a16="http://schemas.microsoft.com/office/drawing/2014/main" id="{83D1F963-ED60-4D08-B256-D836891A84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F71BC6-D682-4522-860F-AA9814F67845}"/>
              </a:ext>
            </a:extLst>
          </p:cNvPr>
          <p:cNvSpPr>
            <a:spLocks noGrp="1"/>
          </p:cNvSpPr>
          <p:nvPr>
            <p:ph type="sldNum" sz="quarter" idx="12"/>
          </p:nvPr>
        </p:nvSpPr>
        <p:spPr/>
        <p:txBody>
          <a:bodyPr/>
          <a:lstStyle/>
          <a:p>
            <a:fld id="{7D3A1EF2-E2F5-49D5-B6B4-E3B4DEFE85E7}" type="slidenum">
              <a:rPr lang="en-US" smtClean="0"/>
              <a:t>‹#›</a:t>
            </a:fld>
            <a:endParaRPr lang="en-US"/>
          </a:p>
        </p:txBody>
      </p:sp>
    </p:spTree>
    <p:extLst>
      <p:ext uri="{BB962C8B-B14F-4D97-AF65-F5344CB8AC3E}">
        <p14:creationId xmlns:p14="http://schemas.microsoft.com/office/powerpoint/2010/main" val="3613140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3ADC1-38ED-4BD7-8BCC-E8E1DE6302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68C78A-40A0-472E-A64B-B370FEB853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47226E-8B2B-4FB7-8266-795B819772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B7B978-7028-4414-B321-6384A48DC28F}"/>
              </a:ext>
            </a:extLst>
          </p:cNvPr>
          <p:cNvSpPr>
            <a:spLocks noGrp="1"/>
          </p:cNvSpPr>
          <p:nvPr>
            <p:ph type="dt" sz="half" idx="10"/>
          </p:nvPr>
        </p:nvSpPr>
        <p:spPr/>
        <p:txBody>
          <a:bodyPr/>
          <a:lstStyle/>
          <a:p>
            <a:fld id="{58E9B03D-FCA5-4A93-A552-A677BBEE26FB}" type="datetime1">
              <a:rPr lang="en-US" smtClean="0"/>
              <a:t>2018-11-21</a:t>
            </a:fld>
            <a:endParaRPr lang="en-US"/>
          </a:p>
        </p:txBody>
      </p:sp>
      <p:sp>
        <p:nvSpPr>
          <p:cNvPr id="6" name="Footer Placeholder 5">
            <a:extLst>
              <a:ext uri="{FF2B5EF4-FFF2-40B4-BE49-F238E27FC236}">
                <a16:creationId xmlns:a16="http://schemas.microsoft.com/office/drawing/2014/main" id="{4D45302E-71E2-4460-847C-4DF888417E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479E23-A140-49ED-9382-49CDFE68B6B7}"/>
              </a:ext>
            </a:extLst>
          </p:cNvPr>
          <p:cNvSpPr>
            <a:spLocks noGrp="1"/>
          </p:cNvSpPr>
          <p:nvPr>
            <p:ph type="sldNum" sz="quarter" idx="12"/>
          </p:nvPr>
        </p:nvSpPr>
        <p:spPr/>
        <p:txBody>
          <a:bodyPr/>
          <a:lstStyle/>
          <a:p>
            <a:fld id="{7D3A1EF2-E2F5-49D5-B6B4-E3B4DEFE85E7}" type="slidenum">
              <a:rPr lang="en-US" smtClean="0"/>
              <a:t>‹#›</a:t>
            </a:fld>
            <a:endParaRPr lang="en-US"/>
          </a:p>
        </p:txBody>
      </p:sp>
    </p:spTree>
    <p:extLst>
      <p:ext uri="{BB962C8B-B14F-4D97-AF65-F5344CB8AC3E}">
        <p14:creationId xmlns:p14="http://schemas.microsoft.com/office/powerpoint/2010/main" val="41393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113-33E9-49AC-AA03-3535FA9572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FD6C57-637C-4906-87FC-9D24010180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8F9085-7DE1-41D9-BF9C-78477605A2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F2078D-BBF8-4784-A1D7-AE4E1D5DFBA3}"/>
              </a:ext>
            </a:extLst>
          </p:cNvPr>
          <p:cNvSpPr>
            <a:spLocks noGrp="1"/>
          </p:cNvSpPr>
          <p:nvPr>
            <p:ph type="dt" sz="half" idx="10"/>
          </p:nvPr>
        </p:nvSpPr>
        <p:spPr/>
        <p:txBody>
          <a:bodyPr/>
          <a:lstStyle/>
          <a:p>
            <a:fld id="{B09C4BF6-6759-4193-936F-F90A7F051018}" type="datetime1">
              <a:rPr lang="en-US" smtClean="0"/>
              <a:t>2018-11-21</a:t>
            </a:fld>
            <a:endParaRPr lang="en-US"/>
          </a:p>
        </p:txBody>
      </p:sp>
      <p:sp>
        <p:nvSpPr>
          <p:cNvPr id="6" name="Footer Placeholder 5">
            <a:extLst>
              <a:ext uri="{FF2B5EF4-FFF2-40B4-BE49-F238E27FC236}">
                <a16:creationId xmlns:a16="http://schemas.microsoft.com/office/drawing/2014/main" id="{B784BE4E-0683-477F-B4A9-29D6A35A37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3F2EFF-BB41-4B98-8C9D-DBC9C8DC852A}"/>
              </a:ext>
            </a:extLst>
          </p:cNvPr>
          <p:cNvSpPr>
            <a:spLocks noGrp="1"/>
          </p:cNvSpPr>
          <p:nvPr>
            <p:ph type="sldNum" sz="quarter" idx="12"/>
          </p:nvPr>
        </p:nvSpPr>
        <p:spPr/>
        <p:txBody>
          <a:bodyPr/>
          <a:lstStyle/>
          <a:p>
            <a:fld id="{7D3A1EF2-E2F5-49D5-B6B4-E3B4DEFE85E7}" type="slidenum">
              <a:rPr lang="en-US" smtClean="0"/>
              <a:t>‹#›</a:t>
            </a:fld>
            <a:endParaRPr lang="en-US"/>
          </a:p>
        </p:txBody>
      </p:sp>
    </p:spTree>
    <p:extLst>
      <p:ext uri="{BB962C8B-B14F-4D97-AF65-F5344CB8AC3E}">
        <p14:creationId xmlns:p14="http://schemas.microsoft.com/office/powerpoint/2010/main" val="3434013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11122E-0AC8-47FA-9A02-00F2DCBC88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AB93C5-5AE2-4C0D-BD89-B12842D9AE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F163A4-B15A-481B-BAC0-C7347C52FF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1807F9-1BE2-448A-BEB0-758171FDC5E3}" type="datetime1">
              <a:rPr lang="en-US" smtClean="0"/>
              <a:t>2018-11-21</a:t>
            </a:fld>
            <a:endParaRPr lang="en-US"/>
          </a:p>
        </p:txBody>
      </p:sp>
      <p:sp>
        <p:nvSpPr>
          <p:cNvPr id="5" name="Footer Placeholder 4">
            <a:extLst>
              <a:ext uri="{FF2B5EF4-FFF2-40B4-BE49-F238E27FC236}">
                <a16:creationId xmlns:a16="http://schemas.microsoft.com/office/drawing/2014/main" id="{AFDE10FD-CB5D-42D1-A0D5-F6D7FCC5B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9E3E1F-F699-4254-9166-12E59F8E31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3A1EF2-E2F5-49D5-B6B4-E3B4DEFE85E7}" type="slidenum">
              <a:rPr lang="en-US" smtClean="0"/>
              <a:t>‹#›</a:t>
            </a:fld>
            <a:endParaRPr lang="en-US"/>
          </a:p>
        </p:txBody>
      </p:sp>
    </p:spTree>
    <p:extLst>
      <p:ext uri="{BB962C8B-B14F-4D97-AF65-F5344CB8AC3E}">
        <p14:creationId xmlns:p14="http://schemas.microsoft.com/office/powerpoint/2010/main" val="1455007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4.emf"/><Relationship Id="rId4" Type="http://schemas.openxmlformats.org/officeDocument/2006/relationships/image" Target="../media/image1.emf"/><Relationship Id="rId9" Type="http://schemas.openxmlformats.org/officeDocument/2006/relationships/oleObject" Target="../embeddings/oleObject4.bin"/></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 Id="rId5" Type="http://schemas.openxmlformats.org/officeDocument/2006/relationships/image" Target="../media/image31.jpg"/><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3.jpg"/><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7.xml"/><Relationship Id="rId5" Type="http://schemas.openxmlformats.org/officeDocument/2006/relationships/image" Target="../media/image17.tiff"/><Relationship Id="rId4"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0531EDE3-E6D5-46F7-A75C-3185FD5CCE48}"/>
              </a:ext>
            </a:extLst>
          </p:cNvPr>
          <p:cNvGraphicFramePr>
            <a:graphicFrameLocks noChangeAspect="1"/>
          </p:cNvGraphicFramePr>
          <p:nvPr>
            <p:extLst/>
          </p:nvPr>
        </p:nvGraphicFramePr>
        <p:xfrm>
          <a:off x="1600200" y="381000"/>
          <a:ext cx="2370138" cy="2152650"/>
        </p:xfrm>
        <a:graphic>
          <a:graphicData uri="http://schemas.openxmlformats.org/presentationml/2006/ole">
            <mc:AlternateContent xmlns:mc="http://schemas.openxmlformats.org/markup-compatibility/2006">
              <mc:Choice xmlns:v="urn:schemas-microsoft-com:vml" Requires="v">
                <p:oleObj spid="_x0000_s3594" name="Prism 7" r:id="rId3" imgW="4399778" imgH="3995083" progId="Prism7.Document">
                  <p:embed/>
                </p:oleObj>
              </mc:Choice>
              <mc:Fallback>
                <p:oleObj name="Prism 7" r:id="rId3" imgW="4399778" imgH="3995083" progId="Prism7.Document">
                  <p:embed/>
                  <p:pic>
                    <p:nvPicPr>
                      <p:cNvPr id="5" name="Object 4">
                        <a:extLst>
                          <a:ext uri="{FF2B5EF4-FFF2-40B4-BE49-F238E27FC236}">
                            <a16:creationId xmlns:a16="http://schemas.microsoft.com/office/drawing/2014/main" id="{0531EDE3-E6D5-46F7-A75C-3185FD5CCE48}"/>
                          </a:ext>
                        </a:extLst>
                      </p:cNvPr>
                      <p:cNvPicPr/>
                      <p:nvPr/>
                    </p:nvPicPr>
                    <p:blipFill>
                      <a:blip r:embed="rId4"/>
                      <a:stretch>
                        <a:fillRect/>
                      </a:stretch>
                    </p:blipFill>
                    <p:spPr>
                      <a:xfrm>
                        <a:off x="1600200" y="381000"/>
                        <a:ext cx="2370138" cy="2152650"/>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1137D2D6-B46E-475E-A71C-10B4BB45E975}"/>
              </a:ext>
            </a:extLst>
          </p:cNvPr>
          <p:cNvGraphicFramePr>
            <a:graphicFrameLocks noChangeAspect="1"/>
          </p:cNvGraphicFramePr>
          <p:nvPr>
            <p:extLst/>
          </p:nvPr>
        </p:nvGraphicFramePr>
        <p:xfrm>
          <a:off x="1600201" y="2590801"/>
          <a:ext cx="2362199" cy="2159121"/>
        </p:xfrm>
        <a:graphic>
          <a:graphicData uri="http://schemas.openxmlformats.org/presentationml/2006/ole">
            <mc:AlternateContent xmlns:mc="http://schemas.openxmlformats.org/markup-compatibility/2006">
              <mc:Choice xmlns:v="urn:schemas-microsoft-com:vml" Requires="v">
                <p:oleObj spid="_x0000_s3595" name="Prism 7" r:id="rId5" imgW="4288496" imgH="3917313" progId="Prism7.Document">
                  <p:embed/>
                </p:oleObj>
              </mc:Choice>
              <mc:Fallback>
                <p:oleObj name="Prism 7" r:id="rId5" imgW="4288496" imgH="3917313" progId="Prism7.Document">
                  <p:embed/>
                  <p:pic>
                    <p:nvPicPr>
                      <p:cNvPr id="3" name="Object 2">
                        <a:extLst>
                          <a:ext uri="{FF2B5EF4-FFF2-40B4-BE49-F238E27FC236}">
                            <a16:creationId xmlns:a16="http://schemas.microsoft.com/office/drawing/2014/main" id="{1137D2D6-B46E-475E-A71C-10B4BB45E975}"/>
                          </a:ext>
                        </a:extLst>
                      </p:cNvPr>
                      <p:cNvPicPr/>
                      <p:nvPr/>
                    </p:nvPicPr>
                    <p:blipFill>
                      <a:blip r:embed="rId6"/>
                      <a:stretch>
                        <a:fillRect/>
                      </a:stretch>
                    </p:blipFill>
                    <p:spPr>
                      <a:xfrm>
                        <a:off x="1600201" y="2590801"/>
                        <a:ext cx="2362199" cy="2159121"/>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90A5B853-C74E-4B4A-854C-5FAC8903A943}"/>
              </a:ext>
            </a:extLst>
          </p:cNvPr>
          <p:cNvGraphicFramePr>
            <a:graphicFrameLocks noChangeAspect="1"/>
          </p:cNvGraphicFramePr>
          <p:nvPr>
            <p:extLst>
              <p:ext uri="{D42A27DB-BD31-4B8C-83A1-F6EECF244321}">
                <p14:modId xmlns:p14="http://schemas.microsoft.com/office/powerpoint/2010/main" val="1391896282"/>
              </p:ext>
            </p:extLst>
          </p:nvPr>
        </p:nvGraphicFramePr>
        <p:xfrm>
          <a:off x="3733800" y="304800"/>
          <a:ext cx="2362200" cy="2233638"/>
        </p:xfrm>
        <a:graphic>
          <a:graphicData uri="http://schemas.openxmlformats.org/presentationml/2006/ole">
            <mc:AlternateContent xmlns:mc="http://schemas.openxmlformats.org/markup-compatibility/2006">
              <mc:Choice xmlns:v="urn:schemas-microsoft-com:vml" Requires="v">
                <p:oleObj spid="_x0000_s3596" name="Prism 7" r:id="rId7" imgW="4288496" imgH="4054491" progId="Prism7.Document">
                  <p:embed/>
                </p:oleObj>
              </mc:Choice>
              <mc:Fallback>
                <p:oleObj name="Prism 7" r:id="rId7" imgW="4288496" imgH="4054491" progId="Prism7.Document">
                  <p:embed/>
                  <p:pic>
                    <p:nvPicPr>
                      <p:cNvPr id="2" name="Object 1">
                        <a:extLst>
                          <a:ext uri="{FF2B5EF4-FFF2-40B4-BE49-F238E27FC236}">
                            <a16:creationId xmlns:a16="http://schemas.microsoft.com/office/drawing/2014/main" id="{90A5B853-C74E-4B4A-854C-5FAC8903A943}"/>
                          </a:ext>
                        </a:extLst>
                      </p:cNvPr>
                      <p:cNvPicPr/>
                      <p:nvPr/>
                    </p:nvPicPr>
                    <p:blipFill>
                      <a:blip r:embed="rId8"/>
                      <a:stretch>
                        <a:fillRect/>
                      </a:stretch>
                    </p:blipFill>
                    <p:spPr>
                      <a:xfrm>
                        <a:off x="3733800" y="304800"/>
                        <a:ext cx="2362200" cy="2233638"/>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43E25DF8-EFB8-45B0-BB93-F71E82AAA7F2}"/>
              </a:ext>
            </a:extLst>
          </p:cNvPr>
          <p:cNvGraphicFramePr>
            <a:graphicFrameLocks noChangeAspect="1"/>
          </p:cNvGraphicFramePr>
          <p:nvPr>
            <p:extLst/>
          </p:nvPr>
        </p:nvGraphicFramePr>
        <p:xfrm>
          <a:off x="3777407" y="2622107"/>
          <a:ext cx="2362199" cy="2158426"/>
        </p:xfrm>
        <a:graphic>
          <a:graphicData uri="http://schemas.openxmlformats.org/presentationml/2006/ole">
            <mc:AlternateContent xmlns:mc="http://schemas.openxmlformats.org/markup-compatibility/2006">
              <mc:Choice xmlns:v="urn:schemas-microsoft-com:vml" Requires="v">
                <p:oleObj spid="_x0000_s3597" name="Prism 7" r:id="rId9" imgW="4288496" imgH="3917313" progId="Prism7.Document">
                  <p:embed/>
                </p:oleObj>
              </mc:Choice>
              <mc:Fallback>
                <p:oleObj name="Prism 7" r:id="rId9" imgW="4288496" imgH="3917313" progId="Prism7.Document">
                  <p:embed/>
                  <p:pic>
                    <p:nvPicPr>
                      <p:cNvPr id="4" name="Object 3">
                        <a:extLst>
                          <a:ext uri="{FF2B5EF4-FFF2-40B4-BE49-F238E27FC236}">
                            <a16:creationId xmlns:a16="http://schemas.microsoft.com/office/drawing/2014/main" id="{43E25DF8-EFB8-45B0-BB93-F71E82AAA7F2}"/>
                          </a:ext>
                        </a:extLst>
                      </p:cNvPr>
                      <p:cNvPicPr/>
                      <p:nvPr/>
                    </p:nvPicPr>
                    <p:blipFill>
                      <a:blip r:embed="rId10"/>
                      <a:stretch>
                        <a:fillRect/>
                      </a:stretch>
                    </p:blipFill>
                    <p:spPr>
                      <a:xfrm>
                        <a:off x="3777407" y="2622107"/>
                        <a:ext cx="2362199" cy="2158426"/>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7D929F1A-4544-4D04-8A3A-51F93F7D8C0E}"/>
              </a:ext>
            </a:extLst>
          </p:cNvPr>
          <p:cNvGraphicFramePr>
            <a:graphicFrameLocks noChangeAspect="1"/>
          </p:cNvGraphicFramePr>
          <p:nvPr>
            <p:extLst>
              <p:ext uri="{D42A27DB-BD31-4B8C-83A1-F6EECF244321}">
                <p14:modId xmlns:p14="http://schemas.microsoft.com/office/powerpoint/2010/main" val="867942427"/>
              </p:ext>
            </p:extLst>
          </p:nvPr>
        </p:nvGraphicFramePr>
        <p:xfrm>
          <a:off x="6115718" y="1143001"/>
          <a:ext cx="4314976" cy="3938587"/>
        </p:xfrm>
        <a:graphic>
          <a:graphicData uri="http://schemas.openxmlformats.org/presentationml/2006/ole">
            <mc:AlternateContent xmlns:mc="http://schemas.openxmlformats.org/markup-compatibility/2006">
              <mc:Choice xmlns:v="urn:schemas-microsoft-com:vml" Requires="v">
                <p:oleObj spid="_x0000_s3598" name="Prism 7" r:id="rId11" imgW="3460904" imgH="3157973" progId="Prism7.Document">
                  <p:embed/>
                </p:oleObj>
              </mc:Choice>
              <mc:Fallback>
                <p:oleObj name="Prism 7" r:id="rId11" imgW="3460904" imgH="3157973" progId="Prism7.Document">
                  <p:embed/>
                  <p:pic>
                    <p:nvPicPr>
                      <p:cNvPr id="6" name="Object 5">
                        <a:extLst>
                          <a:ext uri="{FF2B5EF4-FFF2-40B4-BE49-F238E27FC236}">
                            <a16:creationId xmlns:a16="http://schemas.microsoft.com/office/drawing/2014/main" id="{7D929F1A-4544-4D04-8A3A-51F93F7D8C0E}"/>
                          </a:ext>
                        </a:extLst>
                      </p:cNvPr>
                      <p:cNvPicPr/>
                      <p:nvPr/>
                    </p:nvPicPr>
                    <p:blipFill>
                      <a:blip r:embed="rId12"/>
                      <a:stretch>
                        <a:fillRect/>
                      </a:stretch>
                    </p:blipFill>
                    <p:spPr>
                      <a:xfrm>
                        <a:off x="6115718" y="1143001"/>
                        <a:ext cx="4314976" cy="393858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2880DD26-5C25-4D17-91FC-11772E2EDCCE}"/>
              </a:ext>
            </a:extLst>
          </p:cNvPr>
          <p:cNvSpPr txBox="1"/>
          <p:nvPr/>
        </p:nvSpPr>
        <p:spPr>
          <a:xfrm>
            <a:off x="1676400" y="152400"/>
            <a:ext cx="381000"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E5CBB588-2FCE-483A-8552-DD99F3C9BD64}"/>
              </a:ext>
            </a:extLst>
          </p:cNvPr>
          <p:cNvSpPr txBox="1"/>
          <p:nvPr/>
        </p:nvSpPr>
        <p:spPr>
          <a:xfrm>
            <a:off x="3842402" y="131388"/>
            <a:ext cx="381000" cy="369332"/>
          </a:xfrm>
          <a:prstGeom prst="rect">
            <a:avLst/>
          </a:prstGeom>
          <a:noFill/>
        </p:spPr>
        <p:txBody>
          <a:bodyPr wrap="square" rtlCol="0">
            <a:spAutoFit/>
          </a:bodyPr>
          <a:lstStyle/>
          <a:p>
            <a:r>
              <a:rPr lang="en-US" dirty="0"/>
              <a:t>B</a:t>
            </a:r>
          </a:p>
        </p:txBody>
      </p:sp>
      <p:sp>
        <p:nvSpPr>
          <p:cNvPr id="11" name="TextBox 6">
            <a:extLst>
              <a:ext uri="{FF2B5EF4-FFF2-40B4-BE49-F238E27FC236}">
                <a16:creationId xmlns:a16="http://schemas.microsoft.com/office/drawing/2014/main" id="{2880DD26-5C25-4D17-91FC-11772E2EDCCE}"/>
              </a:ext>
            </a:extLst>
          </p:cNvPr>
          <p:cNvSpPr txBox="1"/>
          <p:nvPr/>
        </p:nvSpPr>
        <p:spPr>
          <a:xfrm>
            <a:off x="1595153" y="2401346"/>
            <a:ext cx="381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t>
            </a:r>
          </a:p>
        </p:txBody>
      </p:sp>
      <p:sp>
        <p:nvSpPr>
          <p:cNvPr id="12" name="TextBox 6">
            <a:extLst>
              <a:ext uri="{FF2B5EF4-FFF2-40B4-BE49-F238E27FC236}">
                <a16:creationId xmlns:a16="http://schemas.microsoft.com/office/drawing/2014/main" id="{2880DD26-5C25-4D17-91FC-11772E2EDCCE}"/>
              </a:ext>
            </a:extLst>
          </p:cNvPr>
          <p:cNvSpPr txBox="1"/>
          <p:nvPr/>
        </p:nvSpPr>
        <p:spPr>
          <a:xfrm>
            <a:off x="3842402" y="2367658"/>
            <a:ext cx="381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a:t>
            </a:r>
          </a:p>
        </p:txBody>
      </p:sp>
      <p:sp>
        <p:nvSpPr>
          <p:cNvPr id="13" name="TextBox 6">
            <a:extLst>
              <a:ext uri="{FF2B5EF4-FFF2-40B4-BE49-F238E27FC236}">
                <a16:creationId xmlns:a16="http://schemas.microsoft.com/office/drawing/2014/main" id="{2880DD26-5C25-4D17-91FC-11772E2EDCCE}"/>
              </a:ext>
            </a:extLst>
          </p:cNvPr>
          <p:cNvSpPr txBox="1"/>
          <p:nvPr/>
        </p:nvSpPr>
        <p:spPr>
          <a:xfrm>
            <a:off x="6477000" y="773668"/>
            <a:ext cx="381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a:t>
            </a:r>
          </a:p>
        </p:txBody>
      </p:sp>
      <p:sp>
        <p:nvSpPr>
          <p:cNvPr id="15" name="Rectangle 14">
            <a:extLst>
              <a:ext uri="{FF2B5EF4-FFF2-40B4-BE49-F238E27FC236}">
                <a16:creationId xmlns:a16="http://schemas.microsoft.com/office/drawing/2014/main" id="{640D8EF9-CAB2-42A8-84A8-C20852C2A36D}"/>
              </a:ext>
            </a:extLst>
          </p:cNvPr>
          <p:cNvSpPr/>
          <p:nvPr/>
        </p:nvSpPr>
        <p:spPr>
          <a:xfrm>
            <a:off x="300872" y="4687358"/>
            <a:ext cx="11170763" cy="1754326"/>
          </a:xfrm>
          <a:prstGeom prst="rect">
            <a:avLst/>
          </a:prstGeom>
        </p:spPr>
        <p:txBody>
          <a:bodyPr wrap="square">
            <a:spAutoFit/>
          </a:bodyPr>
          <a:lstStyle/>
          <a:p>
            <a:r>
              <a:rPr lang="en-US" dirty="0"/>
              <a:t>Figure 1. Effects of TIIA on production of intracellular reactive oxygen species (ROS) induced by 2 day treatment of high glucose (HG) In mouse kidney mes-13 cells via flow cytometry. Two days treatment of HG induced increase of intracellular ROS damage comparing with low glucose (LG) group(A), co-treatment of 5µM TIIA (B), 10 µM TIIA (C) and 15 µM TIIA(D) could protect mes-13 cells against ROS damage from HG. Relative ROS fold change normalized by LG (E) are expressed as means ± Std for 3 independent replicates and significant (p&lt;0.05, *; p&lt;0.01, **) difference comparing with HG are indicated.</a:t>
            </a:r>
          </a:p>
        </p:txBody>
      </p:sp>
    </p:spTree>
    <p:extLst>
      <p:ext uri="{BB962C8B-B14F-4D97-AF65-F5344CB8AC3E}">
        <p14:creationId xmlns:p14="http://schemas.microsoft.com/office/powerpoint/2010/main" val="2985733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148A67-3CE4-4E25-8610-7474F15635C1}"/>
              </a:ext>
            </a:extLst>
          </p:cNvPr>
          <p:cNvSpPr>
            <a:spLocks noGrp="1"/>
          </p:cNvSpPr>
          <p:nvPr>
            <p:ph type="sldNum" sz="quarter" idx="12"/>
          </p:nvPr>
        </p:nvSpPr>
        <p:spPr/>
        <p:txBody>
          <a:bodyPr/>
          <a:lstStyle/>
          <a:p>
            <a:fld id="{7D3A1EF2-E2F5-49D5-B6B4-E3B4DEFE85E7}" type="slidenum">
              <a:rPr lang="en-US" smtClean="0"/>
              <a:t>10</a:t>
            </a:fld>
            <a:endParaRPr lang="en-US"/>
          </a:p>
        </p:txBody>
      </p:sp>
      <p:sp>
        <p:nvSpPr>
          <p:cNvPr id="9" name="TextBox 8">
            <a:extLst>
              <a:ext uri="{FF2B5EF4-FFF2-40B4-BE49-F238E27FC236}">
                <a16:creationId xmlns:a16="http://schemas.microsoft.com/office/drawing/2014/main" id="{AC7BB857-1A36-4829-BA62-07BF405B95A1}"/>
              </a:ext>
            </a:extLst>
          </p:cNvPr>
          <p:cNvSpPr txBox="1"/>
          <p:nvPr/>
        </p:nvSpPr>
        <p:spPr>
          <a:xfrm>
            <a:off x="2396763" y="551446"/>
            <a:ext cx="7028784" cy="369332"/>
          </a:xfrm>
          <a:prstGeom prst="rect">
            <a:avLst/>
          </a:prstGeom>
          <a:noFill/>
        </p:spPr>
        <p:txBody>
          <a:bodyPr wrap="none" rtlCol="0">
            <a:spAutoFit/>
          </a:bodyPr>
          <a:lstStyle/>
          <a:p>
            <a:r>
              <a:rPr lang="en-US" dirty="0" err="1"/>
              <a:t>DEGseq</a:t>
            </a:r>
            <a:r>
              <a:rPr lang="en-US" dirty="0"/>
              <a:t> normalization, log2 differences of at least 0.3 (1.23 fold-change) </a:t>
            </a:r>
          </a:p>
        </p:txBody>
      </p:sp>
      <p:pic>
        <p:nvPicPr>
          <p:cNvPr id="11" name="Picture 10">
            <a:extLst>
              <a:ext uri="{FF2B5EF4-FFF2-40B4-BE49-F238E27FC236}">
                <a16:creationId xmlns:a16="http://schemas.microsoft.com/office/drawing/2014/main" id="{4D262E01-D408-49E6-82BD-3956165A4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972" y="1260231"/>
            <a:ext cx="4572000" cy="4572000"/>
          </a:xfrm>
          <a:prstGeom prst="rect">
            <a:avLst/>
          </a:prstGeom>
        </p:spPr>
      </p:pic>
      <p:pic>
        <p:nvPicPr>
          <p:cNvPr id="13" name="Picture 12" descr="A screenshot of a cell phone&#10;&#10;Description generated with high confidence">
            <a:extLst>
              <a:ext uri="{FF2B5EF4-FFF2-40B4-BE49-F238E27FC236}">
                <a16:creationId xmlns:a16="http://schemas.microsoft.com/office/drawing/2014/main" id="{F64D5884-63C2-46CC-A001-3268FB430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854" y="1260231"/>
            <a:ext cx="4572000" cy="4572000"/>
          </a:xfrm>
          <a:prstGeom prst="rect">
            <a:avLst/>
          </a:prstGeom>
        </p:spPr>
      </p:pic>
    </p:spTree>
    <p:extLst>
      <p:ext uri="{BB962C8B-B14F-4D97-AF65-F5344CB8AC3E}">
        <p14:creationId xmlns:p14="http://schemas.microsoft.com/office/powerpoint/2010/main" val="1167640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8593B2-40C5-47DC-88E1-CBA80654A8EC}"/>
              </a:ext>
            </a:extLst>
          </p:cNvPr>
          <p:cNvSpPr>
            <a:spLocks noGrp="1"/>
          </p:cNvSpPr>
          <p:nvPr>
            <p:ph type="sldNum" sz="quarter" idx="12"/>
          </p:nvPr>
        </p:nvSpPr>
        <p:spPr/>
        <p:txBody>
          <a:bodyPr/>
          <a:lstStyle/>
          <a:p>
            <a:fld id="{7D3A1EF2-E2F5-49D5-B6B4-E3B4DEFE85E7}" type="slidenum">
              <a:rPr lang="en-US" smtClean="0"/>
              <a:t>11</a:t>
            </a:fld>
            <a:endParaRPr lang="en-US"/>
          </a:p>
        </p:txBody>
      </p:sp>
      <p:pic>
        <p:nvPicPr>
          <p:cNvPr id="4" name="Picture 3" descr="A close up of a map&#10;&#10;Description generated with very high confidence">
            <a:extLst>
              <a:ext uri="{FF2B5EF4-FFF2-40B4-BE49-F238E27FC236}">
                <a16:creationId xmlns:a16="http://schemas.microsoft.com/office/drawing/2014/main" id="{DDFF3415-6281-4281-8D58-DA9108AAF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312" y="1216269"/>
            <a:ext cx="4425462" cy="4425462"/>
          </a:xfrm>
          <a:prstGeom prst="rect">
            <a:avLst/>
          </a:prstGeom>
        </p:spPr>
      </p:pic>
      <p:pic>
        <p:nvPicPr>
          <p:cNvPr id="6" name="Picture 5" descr="A screenshot of a cell phone&#10;&#10;Description generated with very high confidence">
            <a:extLst>
              <a:ext uri="{FF2B5EF4-FFF2-40B4-BE49-F238E27FC236}">
                <a16:creationId xmlns:a16="http://schemas.microsoft.com/office/drawing/2014/main" id="{BD180970-42A1-4E08-9BD3-E1881428A7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226" y="1216269"/>
            <a:ext cx="4425462" cy="4425462"/>
          </a:xfrm>
          <a:prstGeom prst="rect">
            <a:avLst/>
          </a:prstGeom>
        </p:spPr>
      </p:pic>
      <p:sp>
        <p:nvSpPr>
          <p:cNvPr id="7" name="TextBox 6">
            <a:extLst>
              <a:ext uri="{FF2B5EF4-FFF2-40B4-BE49-F238E27FC236}">
                <a16:creationId xmlns:a16="http://schemas.microsoft.com/office/drawing/2014/main" id="{B17FAEE2-08FC-4B07-A9E7-1CFC378409F3}"/>
              </a:ext>
            </a:extLst>
          </p:cNvPr>
          <p:cNvSpPr txBox="1"/>
          <p:nvPr/>
        </p:nvSpPr>
        <p:spPr>
          <a:xfrm>
            <a:off x="2396763" y="551446"/>
            <a:ext cx="9179352" cy="646331"/>
          </a:xfrm>
          <a:prstGeom prst="rect">
            <a:avLst/>
          </a:prstGeom>
          <a:noFill/>
        </p:spPr>
        <p:txBody>
          <a:bodyPr wrap="square" rtlCol="0">
            <a:spAutoFit/>
          </a:bodyPr>
          <a:lstStyle/>
          <a:p>
            <a:r>
              <a:rPr lang="en-US" dirty="0"/>
              <a:t>Figure 2. DESeq2 FPM normalization, log2 differences of at least 0.3 (1.23 fold-change) </a:t>
            </a:r>
          </a:p>
          <a:p>
            <a:pPr algn="ctr"/>
            <a:r>
              <a:rPr lang="en-US" dirty="0"/>
              <a:t>P-values from </a:t>
            </a:r>
            <a:r>
              <a:rPr lang="en-US" dirty="0" err="1"/>
              <a:t>DEGseq</a:t>
            </a:r>
            <a:endParaRPr lang="en-US" dirty="0"/>
          </a:p>
        </p:txBody>
      </p:sp>
      <p:sp>
        <p:nvSpPr>
          <p:cNvPr id="3" name="Rectangle 2">
            <a:extLst>
              <a:ext uri="{FF2B5EF4-FFF2-40B4-BE49-F238E27FC236}">
                <a16:creationId xmlns:a16="http://schemas.microsoft.com/office/drawing/2014/main" id="{5321A90F-2504-4C58-BD29-26D9EAEE80D2}"/>
              </a:ext>
            </a:extLst>
          </p:cNvPr>
          <p:cNvSpPr/>
          <p:nvPr/>
        </p:nvSpPr>
        <p:spPr>
          <a:xfrm>
            <a:off x="1091312" y="5798145"/>
            <a:ext cx="10484803" cy="646331"/>
          </a:xfrm>
          <a:prstGeom prst="rect">
            <a:avLst/>
          </a:prstGeom>
        </p:spPr>
        <p:txBody>
          <a:bodyPr wrap="square">
            <a:spAutoFit/>
          </a:bodyPr>
          <a:lstStyle/>
          <a:p>
            <a:pPr algn="ctr"/>
            <a:r>
              <a:rPr lang="en-US" dirty="0">
                <a:highlight>
                  <a:srgbClr val="FFFF00"/>
                </a:highlight>
              </a:rPr>
              <a:t>Figure 7. DESeq2 FPM normalization, log2 differences of at least 0.3 (1.23 fold-change) </a:t>
            </a:r>
          </a:p>
          <a:p>
            <a:pPr algn="ctr"/>
            <a:r>
              <a:rPr lang="en-US" dirty="0">
                <a:highlight>
                  <a:srgbClr val="FFFF00"/>
                </a:highlight>
              </a:rPr>
              <a:t>P-values from </a:t>
            </a:r>
            <a:r>
              <a:rPr lang="en-US" dirty="0" err="1">
                <a:highlight>
                  <a:srgbClr val="FFFF00"/>
                </a:highlight>
              </a:rPr>
              <a:t>DEGseq</a:t>
            </a:r>
            <a:r>
              <a:rPr lang="en-US" dirty="0">
                <a:highlight>
                  <a:srgbClr val="FFFF00"/>
                </a:highlight>
              </a:rPr>
              <a:t> between HG/LG (A) and TIIA/HG (B)</a:t>
            </a:r>
          </a:p>
        </p:txBody>
      </p:sp>
      <p:sp>
        <p:nvSpPr>
          <p:cNvPr id="5" name="TextBox 4">
            <a:extLst>
              <a:ext uri="{FF2B5EF4-FFF2-40B4-BE49-F238E27FC236}">
                <a16:creationId xmlns:a16="http://schemas.microsoft.com/office/drawing/2014/main" id="{C8276290-6C86-4167-8F41-708268802989}"/>
              </a:ext>
            </a:extLst>
          </p:cNvPr>
          <p:cNvSpPr txBox="1"/>
          <p:nvPr/>
        </p:nvSpPr>
        <p:spPr>
          <a:xfrm>
            <a:off x="737807" y="1382345"/>
            <a:ext cx="707010" cy="369332"/>
          </a:xfrm>
          <a:prstGeom prst="rect">
            <a:avLst/>
          </a:prstGeom>
          <a:noFill/>
        </p:spPr>
        <p:txBody>
          <a:bodyPr wrap="square" rtlCol="0">
            <a:spAutoFit/>
          </a:bodyPr>
          <a:lstStyle/>
          <a:p>
            <a:r>
              <a:rPr lang="en-US" dirty="0"/>
              <a:t>A</a:t>
            </a:r>
          </a:p>
        </p:txBody>
      </p:sp>
      <p:sp>
        <p:nvSpPr>
          <p:cNvPr id="9" name="TextBox 8">
            <a:extLst>
              <a:ext uri="{FF2B5EF4-FFF2-40B4-BE49-F238E27FC236}">
                <a16:creationId xmlns:a16="http://schemas.microsoft.com/office/drawing/2014/main" id="{CC28DF2C-C3EF-45C8-A1C1-B869BAFDF458}"/>
              </a:ext>
            </a:extLst>
          </p:cNvPr>
          <p:cNvSpPr txBox="1"/>
          <p:nvPr/>
        </p:nvSpPr>
        <p:spPr>
          <a:xfrm>
            <a:off x="6632934" y="1365189"/>
            <a:ext cx="707010"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451125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41EB514E-DCCB-447A-9DC7-C53E29AAB2A9}"/>
              </a:ext>
            </a:extLst>
          </p:cNvPr>
          <p:cNvSpPr>
            <a:spLocks noGrp="1"/>
          </p:cNvSpPr>
          <p:nvPr>
            <p:ph type="sldNum" sz="quarter" idx="12"/>
          </p:nvPr>
        </p:nvSpPr>
        <p:spPr>
          <a:xfrm>
            <a:off x="8610600" y="6356350"/>
            <a:ext cx="2743200" cy="365125"/>
          </a:xfrm>
        </p:spPr>
        <p:txBody>
          <a:bodyPr>
            <a:normAutofit/>
          </a:bodyPr>
          <a:lstStyle/>
          <a:p>
            <a:pPr>
              <a:spcAft>
                <a:spcPts val="600"/>
              </a:spcAft>
            </a:pPr>
            <a:fld id="{7D3A1EF2-E2F5-49D5-B6B4-E3B4DEFE85E7}" type="slidenum">
              <a:rPr lang="en-US">
                <a:solidFill>
                  <a:srgbClr val="FFFFFF"/>
                </a:solidFill>
              </a:rPr>
              <a:pPr>
                <a:spcAft>
                  <a:spcPts val="600"/>
                </a:spcAft>
              </a:pPr>
              <a:t>12</a:t>
            </a:fld>
            <a:endParaRPr lang="en-US">
              <a:solidFill>
                <a:srgbClr val="FFFFFF"/>
              </a:solidFill>
            </a:endParaRPr>
          </a:p>
        </p:txBody>
      </p:sp>
      <p:graphicFrame>
        <p:nvGraphicFramePr>
          <p:cNvPr id="4" name="Table 3">
            <a:extLst>
              <a:ext uri="{FF2B5EF4-FFF2-40B4-BE49-F238E27FC236}">
                <a16:creationId xmlns:a16="http://schemas.microsoft.com/office/drawing/2014/main" id="{10BA7051-C960-4591-8EB0-E4CC3D42F516}"/>
              </a:ext>
            </a:extLst>
          </p:cNvPr>
          <p:cNvGraphicFramePr>
            <a:graphicFrameLocks noGrp="1"/>
          </p:cNvGraphicFramePr>
          <p:nvPr>
            <p:extLst>
              <p:ext uri="{D42A27DB-BD31-4B8C-83A1-F6EECF244321}">
                <p14:modId xmlns:p14="http://schemas.microsoft.com/office/powerpoint/2010/main" val="2987590061"/>
              </p:ext>
            </p:extLst>
          </p:nvPr>
        </p:nvGraphicFramePr>
        <p:xfrm>
          <a:off x="1065229" y="953753"/>
          <a:ext cx="9973557" cy="4922537"/>
        </p:xfrm>
        <a:graphic>
          <a:graphicData uri="http://schemas.openxmlformats.org/drawingml/2006/table">
            <a:tbl>
              <a:tblPr firstRow="1" bandRow="1">
                <a:tableStyleId>{5C22544A-7EE6-4342-B048-85BDC9FD1C3A}</a:tableStyleId>
              </a:tblPr>
              <a:tblGrid>
                <a:gridCol w="2033074">
                  <a:extLst>
                    <a:ext uri="{9D8B030D-6E8A-4147-A177-3AD203B41FA5}">
                      <a16:colId xmlns:a16="http://schemas.microsoft.com/office/drawing/2014/main" val="440444720"/>
                    </a:ext>
                  </a:extLst>
                </a:gridCol>
                <a:gridCol w="2090504">
                  <a:extLst>
                    <a:ext uri="{9D8B030D-6E8A-4147-A177-3AD203B41FA5}">
                      <a16:colId xmlns:a16="http://schemas.microsoft.com/office/drawing/2014/main" val="2337983243"/>
                    </a:ext>
                  </a:extLst>
                </a:gridCol>
                <a:gridCol w="2194099">
                  <a:extLst>
                    <a:ext uri="{9D8B030D-6E8A-4147-A177-3AD203B41FA5}">
                      <a16:colId xmlns:a16="http://schemas.microsoft.com/office/drawing/2014/main" val="2932403731"/>
                    </a:ext>
                  </a:extLst>
                </a:gridCol>
                <a:gridCol w="2090504">
                  <a:extLst>
                    <a:ext uri="{9D8B030D-6E8A-4147-A177-3AD203B41FA5}">
                      <a16:colId xmlns:a16="http://schemas.microsoft.com/office/drawing/2014/main" val="2377866790"/>
                    </a:ext>
                  </a:extLst>
                </a:gridCol>
                <a:gridCol w="1565376">
                  <a:extLst>
                    <a:ext uri="{9D8B030D-6E8A-4147-A177-3AD203B41FA5}">
                      <a16:colId xmlns:a16="http://schemas.microsoft.com/office/drawing/2014/main" val="3771692052"/>
                    </a:ext>
                  </a:extLst>
                </a:gridCol>
              </a:tblGrid>
              <a:tr h="840985">
                <a:tc>
                  <a:txBody>
                    <a:bodyPr/>
                    <a:lstStyle/>
                    <a:p>
                      <a:pPr algn="l" fontAlgn="b"/>
                      <a:r>
                        <a:rPr lang="en-US" sz="2400" b="0" i="0" u="none" strike="noStrike" dirty="0">
                          <a:solidFill>
                            <a:srgbClr val="000000"/>
                          </a:solidFill>
                          <a:effectLst/>
                          <a:latin typeface="Calibri" panose="020F0502020204030204" pitchFamily="34" charset="0"/>
                        </a:rPr>
                        <a:t>Genes of interest</a:t>
                      </a:r>
                    </a:p>
                  </a:txBody>
                  <a:tcPr marL="14120" marR="14120" marT="14120" marB="0" anchor="b"/>
                </a:tc>
                <a:tc>
                  <a:txBody>
                    <a:bodyPr/>
                    <a:lstStyle/>
                    <a:p>
                      <a:pPr algn="l" fontAlgn="b"/>
                      <a:r>
                        <a:rPr lang="en-US" sz="2400" u="none" strike="noStrike" dirty="0">
                          <a:effectLst/>
                        </a:rPr>
                        <a:t>DNA Promoter methylation ratio of HG/LG</a:t>
                      </a:r>
                      <a:endParaRPr lang="en-US" sz="2400" b="0" i="0" u="none" strike="noStrike" dirty="0">
                        <a:solidFill>
                          <a:srgbClr val="000000"/>
                        </a:solidFill>
                        <a:effectLst/>
                        <a:latin typeface="Calibri" panose="020F0502020204030204" pitchFamily="34" charset="0"/>
                      </a:endParaRPr>
                    </a:p>
                  </a:txBody>
                  <a:tcPr marL="14120" marR="14120" marT="14120" marB="0" anchor="b"/>
                </a:tc>
                <a:tc>
                  <a:txBody>
                    <a:bodyPr/>
                    <a:lstStyle/>
                    <a:p>
                      <a:pPr algn="l" fontAlgn="b"/>
                      <a:r>
                        <a:rPr lang="en-US" sz="2400" b="0" i="0" u="none" strike="noStrike" dirty="0">
                          <a:solidFill>
                            <a:srgbClr val="000000"/>
                          </a:solidFill>
                          <a:effectLst/>
                          <a:latin typeface="Calibri" panose="020F0502020204030204" pitchFamily="34" charset="0"/>
                        </a:rPr>
                        <a:t>DNA Promoter methylation ratio of TIIA/HG</a:t>
                      </a:r>
                    </a:p>
                    <a:p>
                      <a:pPr algn="l" fontAlgn="b"/>
                      <a:endParaRPr lang="en-US" sz="2400" b="0" i="0" u="none" strike="noStrike" dirty="0">
                        <a:solidFill>
                          <a:srgbClr val="000000"/>
                        </a:solidFill>
                        <a:effectLst/>
                        <a:latin typeface="Calibri" panose="020F0502020204030204" pitchFamily="34" charset="0"/>
                      </a:endParaRPr>
                    </a:p>
                  </a:txBody>
                  <a:tcPr marL="14120" marR="14120" marT="14120" marB="0" anchor="b"/>
                </a:tc>
                <a:tc>
                  <a:txBody>
                    <a:bodyPr/>
                    <a:lstStyle/>
                    <a:p>
                      <a:pPr algn="l" fontAlgn="b"/>
                      <a:r>
                        <a:rPr lang="en-US" sz="2400" b="0" i="0" u="none" strike="noStrike" dirty="0">
                          <a:solidFill>
                            <a:srgbClr val="000000"/>
                          </a:solidFill>
                          <a:effectLst/>
                          <a:latin typeface="Calibri" panose="020F0502020204030204" pitchFamily="34" charset="0"/>
                        </a:rPr>
                        <a:t>Fold change of expression in HG/LG from RNA-seq</a:t>
                      </a:r>
                    </a:p>
                    <a:p>
                      <a:pPr algn="l" fontAlgn="b"/>
                      <a:endParaRPr lang="en-US" sz="2400" b="0" i="0" u="none" strike="noStrike" dirty="0">
                        <a:solidFill>
                          <a:srgbClr val="000000"/>
                        </a:solidFill>
                        <a:effectLst/>
                        <a:latin typeface="Calibri" panose="020F0502020204030204" pitchFamily="34" charset="0"/>
                      </a:endParaRPr>
                    </a:p>
                  </a:txBody>
                  <a:tcPr marL="14120" marR="14120" marT="14120" marB="0" anchor="b"/>
                </a:tc>
                <a:tc>
                  <a:txBody>
                    <a:bodyPr/>
                    <a:lstStyle/>
                    <a:p>
                      <a:pPr algn="l" fontAlgn="b"/>
                      <a:r>
                        <a:rPr lang="en-US" sz="2400" u="none" strike="noStrike" dirty="0">
                          <a:effectLst/>
                        </a:rPr>
                        <a:t>Fold change of expression in TIIA/HG from RNA-seq</a:t>
                      </a:r>
                    </a:p>
                  </a:txBody>
                  <a:tcPr marL="14120" marR="14120" marT="14120" marB="0" anchor="b"/>
                </a:tc>
                <a:extLst>
                  <a:ext uri="{0D108BD9-81ED-4DB2-BD59-A6C34878D82A}">
                    <a16:rowId xmlns:a16="http://schemas.microsoft.com/office/drawing/2014/main" val="2344690905"/>
                  </a:ext>
                </a:extLst>
              </a:tr>
              <a:tr h="468218">
                <a:tc>
                  <a:txBody>
                    <a:bodyPr/>
                    <a:lstStyle/>
                    <a:p>
                      <a:pPr algn="l" fontAlgn="b"/>
                      <a:r>
                        <a:rPr lang="en-US" sz="2400" u="none" strike="noStrike" dirty="0">
                          <a:effectLst/>
                        </a:rPr>
                        <a:t>Fgl2</a:t>
                      </a:r>
                      <a:endParaRPr lang="en-US" sz="2400" b="0" i="0" u="none" strike="noStrike" dirty="0">
                        <a:solidFill>
                          <a:srgbClr val="000000"/>
                        </a:solidFill>
                        <a:effectLst/>
                        <a:latin typeface="Calibri" panose="020F0502020204030204" pitchFamily="34" charset="0"/>
                      </a:endParaRPr>
                    </a:p>
                  </a:txBody>
                  <a:tcPr marL="14120" marR="14120" marT="14120" marB="0" anchor="b"/>
                </a:tc>
                <a:tc>
                  <a:txBody>
                    <a:bodyPr/>
                    <a:lstStyle/>
                    <a:p>
                      <a:pPr algn="r" fontAlgn="b"/>
                      <a:r>
                        <a:rPr lang="en-US" sz="2400" u="none" strike="noStrike" dirty="0">
                          <a:effectLst/>
                        </a:rPr>
                        <a:t>-10.32419281</a:t>
                      </a:r>
                      <a:endParaRPr lang="en-US" sz="2400" b="0" i="0" u="none" strike="noStrike" dirty="0">
                        <a:solidFill>
                          <a:srgbClr val="000000"/>
                        </a:solidFill>
                        <a:effectLst/>
                        <a:latin typeface="Calibri" panose="020F0502020204030204" pitchFamily="34" charset="0"/>
                      </a:endParaRPr>
                    </a:p>
                  </a:txBody>
                  <a:tcPr marL="14120" marR="14120" marT="14120" marB="0" anchor="b"/>
                </a:tc>
                <a:tc>
                  <a:txBody>
                    <a:bodyPr/>
                    <a:lstStyle/>
                    <a:p>
                      <a:pPr algn="r" fontAlgn="b"/>
                      <a:r>
                        <a:rPr lang="en-US" sz="2400" u="none" strike="noStrike" dirty="0">
                          <a:effectLst/>
                        </a:rPr>
                        <a:t>7.26531998</a:t>
                      </a:r>
                      <a:endParaRPr lang="en-US" sz="2400" b="0" i="0" u="none" strike="noStrike" dirty="0">
                        <a:solidFill>
                          <a:srgbClr val="000000"/>
                        </a:solidFill>
                        <a:effectLst/>
                        <a:latin typeface="Calibri" panose="020F0502020204030204" pitchFamily="34" charset="0"/>
                      </a:endParaRPr>
                    </a:p>
                  </a:txBody>
                  <a:tcPr marL="14120" marR="14120" marT="14120" marB="0" anchor="b"/>
                </a:tc>
                <a:tc>
                  <a:txBody>
                    <a:bodyPr/>
                    <a:lstStyle/>
                    <a:p>
                      <a:pPr algn="r" fontAlgn="b"/>
                      <a:r>
                        <a:rPr lang="en-US" sz="2400" u="none" strike="noStrike" dirty="0">
                          <a:effectLst/>
                        </a:rPr>
                        <a:t>5.34555211</a:t>
                      </a:r>
                      <a:endParaRPr lang="en-US" sz="2400" b="0" i="0" u="none" strike="noStrike" dirty="0">
                        <a:solidFill>
                          <a:srgbClr val="000000"/>
                        </a:solidFill>
                        <a:effectLst/>
                        <a:latin typeface="Calibri" panose="020F0502020204030204" pitchFamily="34" charset="0"/>
                      </a:endParaRPr>
                    </a:p>
                  </a:txBody>
                  <a:tcPr marL="14120" marR="14120" marT="14120" marB="0" anchor="b"/>
                </a:tc>
                <a:tc>
                  <a:txBody>
                    <a:bodyPr/>
                    <a:lstStyle/>
                    <a:p>
                      <a:pPr algn="r" fontAlgn="b"/>
                      <a:r>
                        <a:rPr lang="en-US" sz="2400" u="none" strike="noStrike" dirty="0">
                          <a:effectLst/>
                        </a:rPr>
                        <a:t>0.272532</a:t>
                      </a:r>
                      <a:endParaRPr lang="en-US" sz="2400" b="0" i="0" u="none" strike="noStrike" dirty="0">
                        <a:solidFill>
                          <a:srgbClr val="000000"/>
                        </a:solidFill>
                        <a:effectLst/>
                        <a:latin typeface="Calibri" panose="020F0502020204030204" pitchFamily="34" charset="0"/>
                      </a:endParaRPr>
                    </a:p>
                  </a:txBody>
                  <a:tcPr marL="14120" marR="14120" marT="14120" marB="0" anchor="b"/>
                </a:tc>
                <a:extLst>
                  <a:ext uri="{0D108BD9-81ED-4DB2-BD59-A6C34878D82A}">
                    <a16:rowId xmlns:a16="http://schemas.microsoft.com/office/drawing/2014/main" val="3317558290"/>
                  </a:ext>
                </a:extLst>
              </a:tr>
              <a:tr h="468218">
                <a:tc>
                  <a:txBody>
                    <a:bodyPr/>
                    <a:lstStyle/>
                    <a:p>
                      <a:pPr algn="l" fontAlgn="b"/>
                      <a:r>
                        <a:rPr lang="en-US" sz="2400" u="none" strike="noStrike" dirty="0" err="1">
                          <a:effectLst/>
                        </a:rPr>
                        <a:t>Gulo</a:t>
                      </a:r>
                      <a:r>
                        <a:rPr lang="en-US" sz="2400" u="none" strike="noStrike" dirty="0">
                          <a:effectLst/>
                        </a:rPr>
                        <a:t>/(GLO)</a:t>
                      </a:r>
                      <a:endParaRPr lang="en-US" sz="2400" b="0" i="0" u="none" strike="noStrike" dirty="0">
                        <a:solidFill>
                          <a:srgbClr val="000000"/>
                        </a:solidFill>
                        <a:effectLst/>
                        <a:latin typeface="Calibri" panose="020F0502020204030204" pitchFamily="34" charset="0"/>
                      </a:endParaRPr>
                    </a:p>
                  </a:txBody>
                  <a:tcPr marL="14120" marR="14120" marT="14120" marB="0" anchor="b"/>
                </a:tc>
                <a:tc>
                  <a:txBody>
                    <a:bodyPr/>
                    <a:lstStyle/>
                    <a:p>
                      <a:pPr algn="r" fontAlgn="b"/>
                      <a:r>
                        <a:rPr lang="en-US" sz="2400" u="none" strike="noStrike">
                          <a:effectLst/>
                        </a:rPr>
                        <a:t>18.5300207</a:t>
                      </a:r>
                      <a:endParaRPr lang="en-US" sz="2400" b="0" i="0" u="none" strike="noStrike">
                        <a:solidFill>
                          <a:srgbClr val="000000"/>
                        </a:solidFill>
                        <a:effectLst/>
                        <a:latin typeface="Calibri" panose="020F0502020204030204" pitchFamily="34" charset="0"/>
                      </a:endParaRPr>
                    </a:p>
                  </a:txBody>
                  <a:tcPr marL="14120" marR="14120" marT="14120" marB="0" anchor="b"/>
                </a:tc>
                <a:tc>
                  <a:txBody>
                    <a:bodyPr/>
                    <a:lstStyle/>
                    <a:p>
                      <a:pPr algn="r" fontAlgn="b"/>
                      <a:r>
                        <a:rPr lang="en-US" sz="2400" u="none" strike="noStrike">
                          <a:effectLst/>
                        </a:rPr>
                        <a:t>-14.5256917</a:t>
                      </a:r>
                      <a:endParaRPr lang="en-US" sz="2400" b="0" i="0" u="none" strike="noStrike">
                        <a:solidFill>
                          <a:srgbClr val="000000"/>
                        </a:solidFill>
                        <a:effectLst/>
                        <a:latin typeface="Calibri" panose="020F0502020204030204" pitchFamily="34" charset="0"/>
                      </a:endParaRPr>
                    </a:p>
                  </a:txBody>
                  <a:tcPr marL="14120" marR="14120" marT="14120" marB="0" anchor="b"/>
                </a:tc>
                <a:tc>
                  <a:txBody>
                    <a:bodyPr/>
                    <a:lstStyle/>
                    <a:p>
                      <a:pPr algn="r" fontAlgn="b"/>
                      <a:r>
                        <a:rPr lang="en-US" sz="2400" u="none" strike="noStrike" dirty="0">
                          <a:effectLst/>
                        </a:rPr>
                        <a:t>0.121489821</a:t>
                      </a:r>
                      <a:endParaRPr lang="en-US" sz="2400" b="0" i="0" u="none" strike="noStrike" dirty="0">
                        <a:solidFill>
                          <a:srgbClr val="000000"/>
                        </a:solidFill>
                        <a:effectLst/>
                        <a:latin typeface="Calibri" panose="020F0502020204030204" pitchFamily="34" charset="0"/>
                      </a:endParaRPr>
                    </a:p>
                  </a:txBody>
                  <a:tcPr marL="14120" marR="14120" marT="14120" marB="0" anchor="b"/>
                </a:tc>
                <a:tc>
                  <a:txBody>
                    <a:bodyPr/>
                    <a:lstStyle/>
                    <a:p>
                      <a:pPr algn="r" fontAlgn="b"/>
                      <a:r>
                        <a:rPr lang="en-US" sz="2400" u="none" strike="noStrike" dirty="0">
                          <a:effectLst/>
                        </a:rPr>
                        <a:t>3.997138</a:t>
                      </a:r>
                      <a:endParaRPr lang="en-US" sz="2400" b="0" i="0" u="none" strike="noStrike" dirty="0">
                        <a:solidFill>
                          <a:srgbClr val="000000"/>
                        </a:solidFill>
                        <a:effectLst/>
                        <a:latin typeface="Calibri" panose="020F0502020204030204" pitchFamily="34" charset="0"/>
                      </a:endParaRPr>
                    </a:p>
                  </a:txBody>
                  <a:tcPr marL="14120" marR="14120" marT="14120" marB="0" anchor="b"/>
                </a:tc>
                <a:extLst>
                  <a:ext uri="{0D108BD9-81ED-4DB2-BD59-A6C34878D82A}">
                    <a16:rowId xmlns:a16="http://schemas.microsoft.com/office/drawing/2014/main" val="49577114"/>
                  </a:ext>
                </a:extLst>
              </a:tr>
              <a:tr h="840985">
                <a:tc>
                  <a:txBody>
                    <a:bodyPr/>
                    <a:lstStyle/>
                    <a:p>
                      <a:pPr algn="l" fontAlgn="b"/>
                      <a:r>
                        <a:rPr lang="en-US" sz="2400" u="none" strike="noStrike" dirty="0">
                          <a:effectLst/>
                        </a:rPr>
                        <a:t>Kcnip2/KChIP2</a:t>
                      </a:r>
                      <a:endParaRPr lang="en-US" sz="2400" b="0" i="0" u="none" strike="noStrike" dirty="0">
                        <a:solidFill>
                          <a:srgbClr val="000000"/>
                        </a:solidFill>
                        <a:effectLst/>
                        <a:latin typeface="Calibri" panose="020F0502020204030204" pitchFamily="34" charset="0"/>
                      </a:endParaRPr>
                    </a:p>
                  </a:txBody>
                  <a:tcPr marL="14120" marR="14120" marT="14120" marB="0" anchor="b"/>
                </a:tc>
                <a:tc>
                  <a:txBody>
                    <a:bodyPr/>
                    <a:lstStyle/>
                    <a:p>
                      <a:pPr algn="r" fontAlgn="b"/>
                      <a:r>
                        <a:rPr lang="en-US" sz="2400" u="none" strike="noStrike">
                          <a:effectLst/>
                        </a:rPr>
                        <a:t>11.567276</a:t>
                      </a:r>
                      <a:endParaRPr lang="en-US" sz="2400" b="0" i="0" u="none" strike="noStrike">
                        <a:solidFill>
                          <a:srgbClr val="000000"/>
                        </a:solidFill>
                        <a:effectLst/>
                        <a:latin typeface="Calibri" panose="020F0502020204030204" pitchFamily="34" charset="0"/>
                      </a:endParaRPr>
                    </a:p>
                  </a:txBody>
                  <a:tcPr marL="14120" marR="14120" marT="14120" marB="0" anchor="b"/>
                </a:tc>
                <a:tc>
                  <a:txBody>
                    <a:bodyPr/>
                    <a:lstStyle/>
                    <a:p>
                      <a:pPr algn="r" fontAlgn="b"/>
                      <a:r>
                        <a:rPr lang="en-US" sz="2400" u="none" strike="noStrike">
                          <a:effectLst/>
                        </a:rPr>
                        <a:t>-4.748313441</a:t>
                      </a:r>
                      <a:endParaRPr lang="en-US" sz="2400" b="0" i="0" u="none" strike="noStrike">
                        <a:solidFill>
                          <a:srgbClr val="000000"/>
                        </a:solidFill>
                        <a:effectLst/>
                        <a:latin typeface="Calibri" panose="020F0502020204030204" pitchFamily="34" charset="0"/>
                      </a:endParaRPr>
                    </a:p>
                  </a:txBody>
                  <a:tcPr marL="14120" marR="14120" marT="14120" marB="0" anchor="b"/>
                </a:tc>
                <a:tc>
                  <a:txBody>
                    <a:bodyPr/>
                    <a:lstStyle/>
                    <a:p>
                      <a:pPr algn="r" fontAlgn="b"/>
                      <a:r>
                        <a:rPr lang="en-US" sz="2400" u="none" strike="noStrike" dirty="0">
                          <a:effectLst/>
                        </a:rPr>
                        <a:t>0.121489821</a:t>
                      </a:r>
                      <a:endParaRPr lang="en-US" sz="2400" b="0" i="0" u="none" strike="noStrike" dirty="0">
                        <a:solidFill>
                          <a:srgbClr val="000000"/>
                        </a:solidFill>
                        <a:effectLst/>
                        <a:latin typeface="Calibri" panose="020F0502020204030204" pitchFamily="34" charset="0"/>
                      </a:endParaRPr>
                    </a:p>
                  </a:txBody>
                  <a:tcPr marL="14120" marR="14120" marT="14120" marB="0" anchor="b"/>
                </a:tc>
                <a:tc>
                  <a:txBody>
                    <a:bodyPr/>
                    <a:lstStyle/>
                    <a:p>
                      <a:pPr algn="r" fontAlgn="b"/>
                      <a:r>
                        <a:rPr lang="en-US" sz="2400" u="none" strike="noStrike" dirty="0">
                          <a:effectLst/>
                        </a:rPr>
                        <a:t>3.997138</a:t>
                      </a:r>
                      <a:endParaRPr lang="en-US" sz="2400" b="0" i="0" u="none" strike="noStrike" dirty="0">
                        <a:solidFill>
                          <a:srgbClr val="000000"/>
                        </a:solidFill>
                        <a:effectLst/>
                        <a:latin typeface="Calibri" panose="020F0502020204030204" pitchFamily="34" charset="0"/>
                      </a:endParaRPr>
                    </a:p>
                  </a:txBody>
                  <a:tcPr marL="14120" marR="14120" marT="14120" marB="0" anchor="b"/>
                </a:tc>
                <a:extLst>
                  <a:ext uri="{0D108BD9-81ED-4DB2-BD59-A6C34878D82A}">
                    <a16:rowId xmlns:a16="http://schemas.microsoft.com/office/drawing/2014/main" val="1661448543"/>
                  </a:ext>
                </a:extLst>
              </a:tr>
              <a:tr h="468218">
                <a:tc>
                  <a:txBody>
                    <a:bodyPr/>
                    <a:lstStyle/>
                    <a:p>
                      <a:pPr algn="l" fontAlgn="b"/>
                      <a:endParaRPr lang="en-US" sz="2400" b="0" i="0" u="none" strike="noStrike" dirty="0">
                        <a:solidFill>
                          <a:srgbClr val="000000"/>
                        </a:solidFill>
                        <a:effectLst/>
                        <a:latin typeface="Calibri" panose="020F0502020204030204" pitchFamily="34" charset="0"/>
                      </a:endParaRPr>
                    </a:p>
                  </a:txBody>
                  <a:tcPr marL="14120" marR="14120" marT="14120" marB="0" anchor="b"/>
                </a:tc>
                <a:tc>
                  <a:txBody>
                    <a:bodyPr/>
                    <a:lstStyle/>
                    <a:p>
                      <a:pPr algn="r" fontAlgn="b"/>
                      <a:endParaRPr lang="en-US" sz="2400" b="0" i="0" u="none" strike="noStrike" dirty="0">
                        <a:solidFill>
                          <a:srgbClr val="000000"/>
                        </a:solidFill>
                        <a:effectLst/>
                        <a:latin typeface="Calibri" panose="020F0502020204030204" pitchFamily="34" charset="0"/>
                      </a:endParaRPr>
                    </a:p>
                  </a:txBody>
                  <a:tcPr marL="14120" marR="14120" marT="14120" marB="0" anchor="b"/>
                </a:tc>
                <a:tc>
                  <a:txBody>
                    <a:bodyPr/>
                    <a:lstStyle/>
                    <a:p>
                      <a:pPr algn="r" fontAlgn="b"/>
                      <a:endParaRPr lang="en-US" sz="2400" b="0" i="0" u="none" strike="noStrike" dirty="0">
                        <a:solidFill>
                          <a:srgbClr val="000000"/>
                        </a:solidFill>
                        <a:effectLst/>
                        <a:latin typeface="Calibri" panose="020F0502020204030204" pitchFamily="34" charset="0"/>
                      </a:endParaRPr>
                    </a:p>
                  </a:txBody>
                  <a:tcPr marL="14120" marR="14120" marT="14120" marB="0" anchor="b"/>
                </a:tc>
                <a:tc>
                  <a:txBody>
                    <a:bodyPr/>
                    <a:lstStyle/>
                    <a:p>
                      <a:pPr algn="r" fontAlgn="b"/>
                      <a:endParaRPr lang="en-US" sz="2400" b="0" i="0" u="none" strike="noStrike" dirty="0">
                        <a:solidFill>
                          <a:srgbClr val="000000"/>
                        </a:solidFill>
                        <a:effectLst/>
                        <a:latin typeface="Calibri" panose="020F0502020204030204" pitchFamily="34" charset="0"/>
                      </a:endParaRPr>
                    </a:p>
                  </a:txBody>
                  <a:tcPr marL="14120" marR="14120" marT="14120" marB="0" anchor="b"/>
                </a:tc>
                <a:tc>
                  <a:txBody>
                    <a:bodyPr/>
                    <a:lstStyle/>
                    <a:p>
                      <a:pPr algn="r" fontAlgn="b"/>
                      <a:endParaRPr lang="en-US" sz="2400" b="0" i="0" u="none" strike="noStrike" dirty="0">
                        <a:solidFill>
                          <a:srgbClr val="000000"/>
                        </a:solidFill>
                        <a:effectLst/>
                        <a:latin typeface="Calibri" panose="020F0502020204030204" pitchFamily="34" charset="0"/>
                      </a:endParaRPr>
                    </a:p>
                  </a:txBody>
                  <a:tcPr marL="14120" marR="14120" marT="14120" marB="0" anchor="b"/>
                </a:tc>
                <a:extLst>
                  <a:ext uri="{0D108BD9-81ED-4DB2-BD59-A6C34878D82A}">
                    <a16:rowId xmlns:a16="http://schemas.microsoft.com/office/drawing/2014/main" val="3419104347"/>
                  </a:ext>
                </a:extLst>
              </a:tr>
              <a:tr h="468218">
                <a:tc>
                  <a:txBody>
                    <a:bodyPr/>
                    <a:lstStyle/>
                    <a:p>
                      <a:pPr algn="l" fontAlgn="b"/>
                      <a:r>
                        <a:rPr lang="en-US" sz="2400" u="none" strike="noStrike" dirty="0">
                          <a:effectLst/>
                        </a:rPr>
                        <a:t>Bmp8b</a:t>
                      </a:r>
                      <a:endParaRPr lang="en-US" sz="2400" b="0" i="0" u="none" strike="noStrike" dirty="0">
                        <a:solidFill>
                          <a:srgbClr val="000000"/>
                        </a:solidFill>
                        <a:effectLst/>
                        <a:latin typeface="Calibri" panose="020F0502020204030204" pitchFamily="34" charset="0"/>
                      </a:endParaRPr>
                    </a:p>
                  </a:txBody>
                  <a:tcPr marL="14120" marR="14120" marT="14120" marB="0" anchor="b"/>
                </a:tc>
                <a:tc>
                  <a:txBody>
                    <a:bodyPr/>
                    <a:lstStyle/>
                    <a:p>
                      <a:pPr algn="r" fontAlgn="b"/>
                      <a:r>
                        <a:rPr lang="en-US" sz="2400" u="none" strike="noStrike">
                          <a:effectLst/>
                        </a:rPr>
                        <a:t>-1.188811189</a:t>
                      </a:r>
                      <a:endParaRPr lang="en-US" sz="2400" b="0" i="0" u="none" strike="noStrike">
                        <a:solidFill>
                          <a:srgbClr val="000000"/>
                        </a:solidFill>
                        <a:effectLst/>
                        <a:latin typeface="Calibri" panose="020F0502020204030204" pitchFamily="34" charset="0"/>
                      </a:endParaRPr>
                    </a:p>
                  </a:txBody>
                  <a:tcPr marL="14120" marR="14120" marT="14120" marB="0" anchor="b"/>
                </a:tc>
                <a:tc>
                  <a:txBody>
                    <a:bodyPr/>
                    <a:lstStyle/>
                    <a:p>
                      <a:pPr algn="r" fontAlgn="b"/>
                      <a:r>
                        <a:rPr lang="en-US" sz="2400" u="none" strike="noStrike">
                          <a:effectLst/>
                        </a:rPr>
                        <a:t>-12.27375566</a:t>
                      </a:r>
                      <a:endParaRPr lang="en-US" sz="2400" b="0" i="0" u="none" strike="noStrike">
                        <a:solidFill>
                          <a:srgbClr val="000000"/>
                        </a:solidFill>
                        <a:effectLst/>
                        <a:latin typeface="Calibri" panose="020F0502020204030204" pitchFamily="34" charset="0"/>
                      </a:endParaRPr>
                    </a:p>
                  </a:txBody>
                  <a:tcPr marL="14120" marR="14120" marT="14120" marB="0" anchor="b"/>
                </a:tc>
                <a:tc>
                  <a:txBody>
                    <a:bodyPr/>
                    <a:lstStyle/>
                    <a:p>
                      <a:pPr algn="r" fontAlgn="b"/>
                      <a:r>
                        <a:rPr lang="en-US" sz="2400" u="none" strike="noStrike" dirty="0">
                          <a:effectLst/>
                        </a:rPr>
                        <a:t>0.2242889</a:t>
                      </a:r>
                      <a:endParaRPr lang="en-US" sz="2400" b="0" i="0" u="none" strike="noStrike" dirty="0">
                        <a:solidFill>
                          <a:srgbClr val="000000"/>
                        </a:solidFill>
                        <a:effectLst/>
                        <a:latin typeface="Calibri" panose="020F0502020204030204" pitchFamily="34" charset="0"/>
                      </a:endParaRPr>
                    </a:p>
                  </a:txBody>
                  <a:tcPr marL="14120" marR="14120" marT="14120" marB="0" anchor="b"/>
                </a:tc>
                <a:tc>
                  <a:txBody>
                    <a:bodyPr/>
                    <a:lstStyle/>
                    <a:p>
                      <a:pPr algn="r" fontAlgn="b"/>
                      <a:r>
                        <a:rPr lang="en-US" sz="2400" u="none" strike="noStrike" dirty="0">
                          <a:effectLst/>
                        </a:rPr>
                        <a:t>5.995706</a:t>
                      </a:r>
                      <a:endParaRPr lang="en-US" sz="2400" b="0" i="0" u="none" strike="noStrike" dirty="0">
                        <a:solidFill>
                          <a:srgbClr val="000000"/>
                        </a:solidFill>
                        <a:effectLst/>
                        <a:latin typeface="Calibri" panose="020F0502020204030204" pitchFamily="34" charset="0"/>
                      </a:endParaRPr>
                    </a:p>
                  </a:txBody>
                  <a:tcPr marL="14120" marR="14120" marT="14120" marB="0" anchor="b"/>
                </a:tc>
                <a:extLst>
                  <a:ext uri="{0D108BD9-81ED-4DB2-BD59-A6C34878D82A}">
                    <a16:rowId xmlns:a16="http://schemas.microsoft.com/office/drawing/2014/main" val="2528102528"/>
                  </a:ext>
                </a:extLst>
              </a:tr>
            </a:tbl>
          </a:graphicData>
        </a:graphic>
      </p:graphicFrame>
    </p:spTree>
    <p:extLst>
      <p:ext uri="{BB962C8B-B14F-4D97-AF65-F5344CB8AC3E}">
        <p14:creationId xmlns:p14="http://schemas.microsoft.com/office/powerpoint/2010/main" val="489784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B391E9-A691-40EB-A83E-0997659B8C8C}"/>
              </a:ext>
            </a:extLst>
          </p:cNvPr>
          <p:cNvSpPr>
            <a:spLocks noGrp="1"/>
          </p:cNvSpPr>
          <p:nvPr>
            <p:ph type="sldNum" sz="quarter" idx="12"/>
          </p:nvPr>
        </p:nvSpPr>
        <p:spPr/>
        <p:txBody>
          <a:bodyPr/>
          <a:lstStyle/>
          <a:p>
            <a:fld id="{7D3A1EF2-E2F5-49D5-B6B4-E3B4DEFE85E7}" type="slidenum">
              <a:rPr lang="en-US" smtClean="0"/>
              <a:t>13</a:t>
            </a:fld>
            <a:endParaRPr lang="en-US"/>
          </a:p>
        </p:txBody>
      </p:sp>
      <p:graphicFrame>
        <p:nvGraphicFramePr>
          <p:cNvPr id="3" name="Table 2">
            <a:extLst>
              <a:ext uri="{FF2B5EF4-FFF2-40B4-BE49-F238E27FC236}">
                <a16:creationId xmlns:a16="http://schemas.microsoft.com/office/drawing/2014/main" id="{1B178A76-9FA8-42B6-9C44-479FA789C0E7}"/>
              </a:ext>
            </a:extLst>
          </p:cNvPr>
          <p:cNvGraphicFramePr>
            <a:graphicFrameLocks noGrp="1"/>
          </p:cNvGraphicFramePr>
          <p:nvPr>
            <p:extLst>
              <p:ext uri="{D42A27DB-BD31-4B8C-83A1-F6EECF244321}">
                <p14:modId xmlns:p14="http://schemas.microsoft.com/office/powerpoint/2010/main" val="2011543274"/>
              </p:ext>
            </p:extLst>
          </p:nvPr>
        </p:nvGraphicFramePr>
        <p:xfrm>
          <a:off x="1801368" y="1658621"/>
          <a:ext cx="7946137" cy="3635753"/>
        </p:xfrm>
        <a:graphic>
          <a:graphicData uri="http://schemas.openxmlformats.org/drawingml/2006/table">
            <a:tbl>
              <a:tblPr firstRow="1" firstCol="1" bandRow="1">
                <a:tableStyleId>{5C22544A-7EE6-4342-B048-85BDC9FD1C3A}</a:tableStyleId>
              </a:tblPr>
              <a:tblGrid>
                <a:gridCol w="1598576">
                  <a:extLst>
                    <a:ext uri="{9D8B030D-6E8A-4147-A177-3AD203B41FA5}">
                      <a16:colId xmlns:a16="http://schemas.microsoft.com/office/drawing/2014/main" val="2109979160"/>
                    </a:ext>
                  </a:extLst>
                </a:gridCol>
                <a:gridCol w="1586678">
                  <a:extLst>
                    <a:ext uri="{9D8B030D-6E8A-4147-A177-3AD203B41FA5}">
                      <a16:colId xmlns:a16="http://schemas.microsoft.com/office/drawing/2014/main" val="1518504258"/>
                    </a:ext>
                  </a:extLst>
                </a:gridCol>
                <a:gridCol w="1586678">
                  <a:extLst>
                    <a:ext uri="{9D8B030D-6E8A-4147-A177-3AD203B41FA5}">
                      <a16:colId xmlns:a16="http://schemas.microsoft.com/office/drawing/2014/main" val="3717751763"/>
                    </a:ext>
                  </a:extLst>
                </a:gridCol>
                <a:gridCol w="1586678">
                  <a:extLst>
                    <a:ext uri="{9D8B030D-6E8A-4147-A177-3AD203B41FA5}">
                      <a16:colId xmlns:a16="http://schemas.microsoft.com/office/drawing/2014/main" val="520362234"/>
                    </a:ext>
                  </a:extLst>
                </a:gridCol>
                <a:gridCol w="1587527">
                  <a:extLst>
                    <a:ext uri="{9D8B030D-6E8A-4147-A177-3AD203B41FA5}">
                      <a16:colId xmlns:a16="http://schemas.microsoft.com/office/drawing/2014/main" val="1120979445"/>
                    </a:ext>
                  </a:extLst>
                </a:gridCol>
              </a:tblGrid>
              <a:tr h="1859325">
                <a:tc>
                  <a:txBody>
                    <a:bodyPr/>
                    <a:lstStyle/>
                    <a:p>
                      <a:pPr marL="0" marR="0">
                        <a:lnSpc>
                          <a:spcPct val="115000"/>
                        </a:lnSpc>
                        <a:spcBef>
                          <a:spcPts val="0"/>
                        </a:spcBef>
                        <a:spcAft>
                          <a:spcPts val="0"/>
                        </a:spcAft>
                      </a:pPr>
                      <a:r>
                        <a:rPr lang="en-US" sz="1200">
                          <a:effectLst/>
                        </a:rPr>
                        <a:t>Genes of interest</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DNA Promoter methylation ratio of HG/LG</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DNA Promoter methylation ratio of TIIA/HG</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Fold change of expression in HG/LG from RNA-seq</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a:effectLst/>
                        </a:rPr>
                        <a:t>Fold change of expression in TIIA/HG from RNA-seq</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3167953"/>
                  </a:ext>
                </a:extLst>
              </a:tr>
              <a:tr h="444107">
                <a:tc>
                  <a:txBody>
                    <a:bodyPr/>
                    <a:lstStyle/>
                    <a:p>
                      <a:pPr marL="0" marR="0" algn="ctr">
                        <a:lnSpc>
                          <a:spcPct val="115000"/>
                        </a:lnSpc>
                        <a:spcBef>
                          <a:spcPts val="0"/>
                        </a:spcBef>
                        <a:spcAft>
                          <a:spcPts val="0"/>
                        </a:spcAft>
                      </a:pPr>
                      <a:r>
                        <a:rPr lang="en-US" sz="1200">
                          <a:effectLst/>
                        </a:rPr>
                        <a:t>Fgl2</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effectLst/>
                        </a:rPr>
                        <a:t>-10.324</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effectLst/>
                        </a:rPr>
                        <a:t>7.265</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effectLst/>
                        </a:rPr>
                        <a:t>5.346</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effectLst/>
                        </a:rPr>
                        <a:t>0.273</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4894652"/>
                  </a:ext>
                </a:extLst>
              </a:tr>
              <a:tr h="444107">
                <a:tc>
                  <a:txBody>
                    <a:bodyPr/>
                    <a:lstStyle/>
                    <a:p>
                      <a:pPr marL="0" marR="0" algn="ctr">
                        <a:lnSpc>
                          <a:spcPct val="115000"/>
                        </a:lnSpc>
                        <a:spcBef>
                          <a:spcPts val="0"/>
                        </a:spcBef>
                        <a:spcAft>
                          <a:spcPts val="0"/>
                        </a:spcAft>
                      </a:pPr>
                      <a:r>
                        <a:rPr lang="en-US" sz="1200">
                          <a:effectLst/>
                        </a:rPr>
                        <a:t>Gulo/(GLO)</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effectLst/>
                        </a:rPr>
                        <a:t>18.530</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effectLst/>
                        </a:rPr>
                        <a:t>-14.526</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effectLst/>
                        </a:rPr>
                        <a:t>0.121</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effectLst/>
                        </a:rPr>
                        <a:t>3.997</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77174644"/>
                  </a:ext>
                </a:extLst>
              </a:tr>
              <a:tr h="444107">
                <a:tc>
                  <a:txBody>
                    <a:bodyPr/>
                    <a:lstStyle/>
                    <a:p>
                      <a:pPr marL="0" marR="0" algn="ctr">
                        <a:lnSpc>
                          <a:spcPct val="115000"/>
                        </a:lnSpc>
                        <a:spcBef>
                          <a:spcPts val="0"/>
                        </a:spcBef>
                        <a:spcAft>
                          <a:spcPts val="0"/>
                        </a:spcAft>
                      </a:pPr>
                      <a:r>
                        <a:rPr lang="en-US" sz="1200">
                          <a:effectLst/>
                        </a:rPr>
                        <a:t>Kcnip2/KChIP2</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effectLst/>
                        </a:rPr>
                        <a:t>11.567</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effectLst/>
                        </a:rPr>
                        <a:t>-4.748</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effectLst/>
                        </a:rPr>
                        <a:t>0.121</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effectLst/>
                        </a:rPr>
                        <a:t>3.997</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90393705"/>
                  </a:ext>
                </a:extLst>
              </a:tr>
              <a:tr h="444107">
                <a:tc>
                  <a:txBody>
                    <a:bodyPr/>
                    <a:lstStyle/>
                    <a:p>
                      <a:pPr marL="0" marR="0" algn="ctr">
                        <a:lnSpc>
                          <a:spcPct val="115000"/>
                        </a:lnSpc>
                        <a:spcBef>
                          <a:spcPts val="0"/>
                        </a:spcBef>
                        <a:spcAft>
                          <a:spcPts val="0"/>
                        </a:spcAft>
                      </a:pPr>
                      <a:r>
                        <a:rPr lang="en-US" sz="1200">
                          <a:effectLst/>
                        </a:rPr>
                        <a:t>Nmu</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200">
                          <a:effectLst/>
                        </a:rPr>
                        <a:t>-0.526</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200">
                          <a:effectLst/>
                        </a:rPr>
                        <a:t>12.378</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200">
                          <a:effectLst/>
                        </a:rPr>
                        <a:t>17.495</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200" dirty="0">
                          <a:effectLst/>
                        </a:rPr>
                        <a:t>0.555</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363121613"/>
                  </a:ext>
                </a:extLst>
              </a:tr>
            </a:tbl>
          </a:graphicData>
        </a:graphic>
      </p:graphicFrame>
    </p:spTree>
    <p:extLst>
      <p:ext uri="{BB962C8B-B14F-4D97-AF65-F5344CB8AC3E}">
        <p14:creationId xmlns:p14="http://schemas.microsoft.com/office/powerpoint/2010/main" val="1462291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F1183-B05E-4BA1-A065-1EF7DBF3F72E}"/>
              </a:ext>
            </a:extLst>
          </p:cNvPr>
          <p:cNvSpPr>
            <a:spLocks noGrp="1"/>
          </p:cNvSpPr>
          <p:nvPr>
            <p:ph type="title"/>
          </p:nvPr>
        </p:nvSpPr>
        <p:spPr>
          <a:xfrm>
            <a:off x="1290686" y="2103437"/>
            <a:ext cx="10515600" cy="1325563"/>
          </a:xfrm>
        </p:spPr>
        <p:txBody>
          <a:bodyPr>
            <a:normAutofit/>
          </a:bodyPr>
          <a:lstStyle/>
          <a:p>
            <a:r>
              <a:rPr lang="en-US" dirty="0"/>
              <a:t>Fig 8. IPA pathway, disease and tox analysis</a:t>
            </a:r>
            <a:br>
              <a:rPr lang="en-US" dirty="0"/>
            </a:br>
            <a:endParaRPr lang="en-US" dirty="0"/>
          </a:p>
        </p:txBody>
      </p:sp>
      <p:sp>
        <p:nvSpPr>
          <p:cNvPr id="4" name="Slide Number Placeholder 3">
            <a:extLst>
              <a:ext uri="{FF2B5EF4-FFF2-40B4-BE49-F238E27FC236}">
                <a16:creationId xmlns:a16="http://schemas.microsoft.com/office/drawing/2014/main" id="{9816AAAA-3EC0-4F31-A570-6CE837C238DD}"/>
              </a:ext>
            </a:extLst>
          </p:cNvPr>
          <p:cNvSpPr>
            <a:spLocks noGrp="1"/>
          </p:cNvSpPr>
          <p:nvPr>
            <p:ph type="sldNum" sz="quarter" idx="12"/>
          </p:nvPr>
        </p:nvSpPr>
        <p:spPr/>
        <p:txBody>
          <a:bodyPr/>
          <a:lstStyle/>
          <a:p>
            <a:fld id="{7D3A1EF2-E2F5-49D5-B6B4-E3B4DEFE85E7}" type="slidenum">
              <a:rPr lang="en-US" smtClean="0"/>
              <a:t>14</a:t>
            </a:fld>
            <a:endParaRPr lang="en-US"/>
          </a:p>
        </p:txBody>
      </p:sp>
    </p:spTree>
    <p:extLst>
      <p:ext uri="{BB962C8B-B14F-4D97-AF65-F5344CB8AC3E}">
        <p14:creationId xmlns:p14="http://schemas.microsoft.com/office/powerpoint/2010/main" val="3527028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61B8DA-C5B9-4D8C-BA9F-34FDBF447B7A}"/>
              </a:ext>
            </a:extLst>
          </p:cNvPr>
          <p:cNvSpPr>
            <a:spLocks noGrp="1"/>
          </p:cNvSpPr>
          <p:nvPr>
            <p:ph type="sldNum" sz="quarter" idx="12"/>
          </p:nvPr>
        </p:nvSpPr>
        <p:spPr/>
        <p:txBody>
          <a:bodyPr/>
          <a:lstStyle/>
          <a:p>
            <a:fld id="{7D3A1EF2-E2F5-49D5-B6B4-E3B4DEFE85E7}" type="slidenum">
              <a:rPr lang="en-US" smtClean="0"/>
              <a:t>15</a:t>
            </a:fld>
            <a:endParaRPr lang="en-US"/>
          </a:p>
        </p:txBody>
      </p:sp>
      <p:sp>
        <p:nvSpPr>
          <p:cNvPr id="3" name="TextBox 2">
            <a:extLst>
              <a:ext uri="{FF2B5EF4-FFF2-40B4-BE49-F238E27FC236}">
                <a16:creationId xmlns:a16="http://schemas.microsoft.com/office/drawing/2014/main" id="{9863BF46-3BAF-4FA5-AC7A-9310632F3E5D}"/>
              </a:ext>
            </a:extLst>
          </p:cNvPr>
          <p:cNvSpPr txBox="1"/>
          <p:nvPr/>
        </p:nvSpPr>
        <p:spPr>
          <a:xfrm>
            <a:off x="307418" y="5331733"/>
            <a:ext cx="5175315" cy="369332"/>
          </a:xfrm>
          <a:prstGeom prst="rect">
            <a:avLst/>
          </a:prstGeom>
          <a:noFill/>
        </p:spPr>
        <p:txBody>
          <a:bodyPr wrap="square" rtlCol="0">
            <a:spAutoFit/>
          </a:bodyPr>
          <a:lstStyle/>
          <a:p>
            <a:r>
              <a:rPr lang="en-US" altLang="zh-CN" dirty="0"/>
              <a:t>Canonical pathway HG/LG (left) and TIIA/HG(right)</a:t>
            </a:r>
            <a:endParaRPr lang="en-US" dirty="0"/>
          </a:p>
        </p:txBody>
      </p:sp>
      <p:pic>
        <p:nvPicPr>
          <p:cNvPr id="4" name="Picture 3">
            <a:extLst>
              <a:ext uri="{FF2B5EF4-FFF2-40B4-BE49-F238E27FC236}">
                <a16:creationId xmlns:a16="http://schemas.microsoft.com/office/drawing/2014/main" id="{122F8407-EC5E-468F-8463-A3A7845FC1B5}"/>
              </a:ext>
            </a:extLst>
          </p:cNvPr>
          <p:cNvPicPr>
            <a:picLocks noChangeAspect="1"/>
          </p:cNvPicPr>
          <p:nvPr/>
        </p:nvPicPr>
        <p:blipFill>
          <a:blip r:embed="rId2"/>
          <a:stretch>
            <a:fillRect/>
          </a:stretch>
        </p:blipFill>
        <p:spPr>
          <a:xfrm>
            <a:off x="0" y="1156935"/>
            <a:ext cx="5924550" cy="3533775"/>
          </a:xfrm>
          <a:prstGeom prst="rect">
            <a:avLst/>
          </a:prstGeom>
        </p:spPr>
      </p:pic>
      <p:pic>
        <p:nvPicPr>
          <p:cNvPr id="6" name="Picture 5">
            <a:extLst>
              <a:ext uri="{FF2B5EF4-FFF2-40B4-BE49-F238E27FC236}">
                <a16:creationId xmlns:a16="http://schemas.microsoft.com/office/drawing/2014/main" id="{5E0E14DB-5C8D-4276-95A9-9A7DB6B26738}"/>
              </a:ext>
            </a:extLst>
          </p:cNvPr>
          <p:cNvPicPr>
            <a:picLocks noChangeAspect="1"/>
          </p:cNvPicPr>
          <p:nvPr/>
        </p:nvPicPr>
        <p:blipFill>
          <a:blip r:embed="rId3"/>
          <a:stretch>
            <a:fillRect/>
          </a:stretch>
        </p:blipFill>
        <p:spPr>
          <a:xfrm>
            <a:off x="6096000" y="1151982"/>
            <a:ext cx="5838343" cy="3538728"/>
          </a:xfrm>
          <a:prstGeom prst="rect">
            <a:avLst/>
          </a:prstGeom>
        </p:spPr>
      </p:pic>
      <p:sp>
        <p:nvSpPr>
          <p:cNvPr id="5" name="TextBox 4">
            <a:extLst>
              <a:ext uri="{FF2B5EF4-FFF2-40B4-BE49-F238E27FC236}">
                <a16:creationId xmlns:a16="http://schemas.microsoft.com/office/drawing/2014/main" id="{5D4DFEFC-CD90-454F-9DCD-F07200C0303F}"/>
              </a:ext>
            </a:extLst>
          </p:cNvPr>
          <p:cNvSpPr txBox="1"/>
          <p:nvPr/>
        </p:nvSpPr>
        <p:spPr>
          <a:xfrm>
            <a:off x="0" y="780614"/>
            <a:ext cx="697584" cy="369332"/>
          </a:xfrm>
          <a:prstGeom prst="rect">
            <a:avLst/>
          </a:prstGeom>
          <a:noFill/>
        </p:spPr>
        <p:txBody>
          <a:bodyPr wrap="square" rtlCol="0">
            <a:spAutoFit/>
          </a:bodyPr>
          <a:lstStyle/>
          <a:p>
            <a:r>
              <a:rPr lang="en-US" dirty="0"/>
              <a:t>A</a:t>
            </a:r>
          </a:p>
        </p:txBody>
      </p:sp>
      <p:sp>
        <p:nvSpPr>
          <p:cNvPr id="7" name="TextBox 6">
            <a:extLst>
              <a:ext uri="{FF2B5EF4-FFF2-40B4-BE49-F238E27FC236}">
                <a16:creationId xmlns:a16="http://schemas.microsoft.com/office/drawing/2014/main" id="{89FFFA82-EFE1-490E-9A93-AE10F799D3BC}"/>
              </a:ext>
            </a:extLst>
          </p:cNvPr>
          <p:cNvSpPr txBox="1"/>
          <p:nvPr/>
        </p:nvSpPr>
        <p:spPr>
          <a:xfrm>
            <a:off x="5747208" y="780614"/>
            <a:ext cx="697584"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2461542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551F8F-9A29-41D2-8AC0-9A80649A5EE9}"/>
              </a:ext>
            </a:extLst>
          </p:cNvPr>
          <p:cNvSpPr>
            <a:spLocks noGrp="1"/>
          </p:cNvSpPr>
          <p:nvPr>
            <p:ph type="sldNum" sz="quarter" idx="12"/>
          </p:nvPr>
        </p:nvSpPr>
        <p:spPr/>
        <p:txBody>
          <a:bodyPr/>
          <a:lstStyle/>
          <a:p>
            <a:fld id="{7D3A1EF2-E2F5-49D5-B6B4-E3B4DEFE85E7}" type="slidenum">
              <a:rPr lang="en-US" smtClean="0"/>
              <a:t>16</a:t>
            </a:fld>
            <a:endParaRPr lang="en-US"/>
          </a:p>
        </p:txBody>
      </p:sp>
      <p:sp>
        <p:nvSpPr>
          <p:cNvPr id="3" name="Rectangle 2">
            <a:extLst>
              <a:ext uri="{FF2B5EF4-FFF2-40B4-BE49-F238E27FC236}">
                <a16:creationId xmlns:a16="http://schemas.microsoft.com/office/drawing/2014/main" id="{37063923-8796-42D0-94D2-F4DEFC9A033F}"/>
              </a:ext>
            </a:extLst>
          </p:cNvPr>
          <p:cNvSpPr/>
          <p:nvPr/>
        </p:nvSpPr>
        <p:spPr>
          <a:xfrm>
            <a:off x="965200" y="889844"/>
            <a:ext cx="9855200" cy="1754326"/>
          </a:xfrm>
          <a:prstGeom prst="rect">
            <a:avLst/>
          </a:prstGeom>
        </p:spPr>
        <p:txBody>
          <a:bodyPr wrap="square">
            <a:spAutoFit/>
          </a:bodyPr>
          <a:lstStyle/>
          <a:p>
            <a:r>
              <a:rPr lang="en-US" dirty="0"/>
              <a:t>Fig. 8 Canonical pathways identified by IPA for all significant and reliable Differentially expressed genes in HG versus LG </a:t>
            </a:r>
            <a:r>
              <a:rPr lang="en-US" altLang="zh-CN" dirty="0"/>
              <a:t>(a)</a:t>
            </a:r>
            <a:r>
              <a:rPr lang="en-US" dirty="0"/>
              <a:t> and TIIA versus HG (b) from mes-13 cells after 5 days treatment. Canonical</a:t>
            </a:r>
          </a:p>
          <a:p>
            <a:r>
              <a:rPr lang="en-US" dirty="0"/>
              <a:t>pathways are displayed as the –log(p-value) (upper) with the threshold of 1.5 indicating the minimum significance level. Length of the bars represents the significant associations. The ratio indicates the number of Differentially expressed genes in the comparison that map to a given canonical pathway divided by the total number of genes in that pathway.</a:t>
            </a:r>
          </a:p>
        </p:txBody>
      </p:sp>
    </p:spTree>
    <p:extLst>
      <p:ext uri="{BB962C8B-B14F-4D97-AF65-F5344CB8AC3E}">
        <p14:creationId xmlns:p14="http://schemas.microsoft.com/office/powerpoint/2010/main" val="1363228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616F9C-C921-4AF3-9628-19AC38615E50}"/>
              </a:ext>
            </a:extLst>
          </p:cNvPr>
          <p:cNvSpPr>
            <a:spLocks noGrp="1"/>
          </p:cNvSpPr>
          <p:nvPr>
            <p:ph type="sldNum" sz="quarter" idx="12"/>
          </p:nvPr>
        </p:nvSpPr>
        <p:spPr/>
        <p:txBody>
          <a:bodyPr/>
          <a:lstStyle/>
          <a:p>
            <a:fld id="{7D3A1EF2-E2F5-49D5-B6B4-E3B4DEFE85E7}" type="slidenum">
              <a:rPr lang="en-US" smtClean="0"/>
              <a:t>17</a:t>
            </a:fld>
            <a:endParaRPr lang="en-US"/>
          </a:p>
        </p:txBody>
      </p:sp>
      <p:sp>
        <p:nvSpPr>
          <p:cNvPr id="3" name="Rectangle 2">
            <a:extLst>
              <a:ext uri="{FF2B5EF4-FFF2-40B4-BE49-F238E27FC236}">
                <a16:creationId xmlns:a16="http://schemas.microsoft.com/office/drawing/2014/main" id="{900F8DDD-A00D-4C5F-B383-E259A6B140BD}"/>
              </a:ext>
            </a:extLst>
          </p:cNvPr>
          <p:cNvSpPr/>
          <p:nvPr/>
        </p:nvSpPr>
        <p:spPr>
          <a:xfrm>
            <a:off x="95416" y="242681"/>
            <a:ext cx="11791784" cy="7355860"/>
          </a:xfrm>
          <a:prstGeom prst="rect">
            <a:avLst/>
          </a:prstGeom>
        </p:spPr>
        <p:txBody>
          <a:bodyPr wrap="square">
            <a:spAutoFit/>
          </a:bodyPr>
          <a:lstStyle/>
          <a:p>
            <a:r>
              <a:rPr lang="en-US" sz="1600" dirty="0"/>
              <a:t>Canonical Pathway: </a:t>
            </a:r>
          </a:p>
          <a:p>
            <a:r>
              <a:rPr lang="en-US" sz="1600" dirty="0"/>
              <a:t>  Leukotriene Biosynthesis  </a:t>
            </a:r>
          </a:p>
          <a:p>
            <a:endParaRPr lang="en-US" sz="1600" dirty="0"/>
          </a:p>
          <a:p>
            <a:r>
              <a:rPr lang="en-US" sz="1600" dirty="0"/>
              <a:t>Description:  </a:t>
            </a:r>
          </a:p>
          <a:p>
            <a:r>
              <a:rPr lang="en-US" sz="1600" dirty="0"/>
              <a:t>Leukotrienes are proinflammatory metabolites of arachidonic acid that activate and amplify innate and adaptive immune responses. They also have roles in pathologic immune responses, mediating contraction of bronchial smooth muscles and chemoattraction of lymphocytes. The enzymes in this pathway are therefore targets for therapeutic intervention in allergic responses (20097252). Leukotriene B4 (LTB4) is a very potent chemoattractant, while LTC4 stimulates bronchial constriction in asthmatics. Enzymes in this biosynthetic pathway are also targets for cardiovascular therapies. Additional regulatory proteins are also candidate drug targets, such as the 5-lipoxygenase activating protein (FLAP), which has been linked to increased risk for myocardial infarction and stroke (14770184).</a:t>
            </a:r>
          </a:p>
          <a:p>
            <a:r>
              <a:rPr lang="en-US" sz="1600" dirty="0"/>
              <a:t>    </a:t>
            </a:r>
          </a:p>
          <a:p>
            <a:r>
              <a:rPr lang="en-US" sz="1600" dirty="0"/>
              <a:t> Biosynthesis Categories: </a:t>
            </a:r>
          </a:p>
          <a:p>
            <a:endParaRPr lang="en-US" sz="1600" dirty="0"/>
          </a:p>
          <a:p>
            <a:r>
              <a:rPr lang="en-US" sz="1600" dirty="0"/>
              <a:t>Hormones Biosynthesis </a:t>
            </a:r>
          </a:p>
          <a:p>
            <a:endParaRPr lang="en-US" sz="1600" dirty="0"/>
          </a:p>
          <a:p>
            <a:r>
              <a:rPr lang="en-US" sz="1600" dirty="0"/>
              <a:t>Top Functions &amp; Diseases: </a:t>
            </a:r>
          </a:p>
          <a:p>
            <a:r>
              <a:rPr lang="en-US" sz="1600" dirty="0"/>
              <a:t> </a:t>
            </a:r>
          </a:p>
          <a:p>
            <a:r>
              <a:rPr lang="en-US" sz="1600" dirty="0"/>
              <a:t>Skeletal and Muscular Disorders; Developmental Disorder; Endocrine System Disorders </a:t>
            </a:r>
          </a:p>
          <a:p>
            <a:r>
              <a:rPr lang="en-US" sz="1600" dirty="0"/>
              <a:t> </a:t>
            </a:r>
          </a:p>
          <a:p>
            <a:r>
              <a:rPr lang="en-US" sz="1600" dirty="0"/>
              <a:t>Molecules:</a:t>
            </a:r>
          </a:p>
          <a:p>
            <a:r>
              <a:rPr lang="en-US" sz="1600" dirty="0"/>
              <a:t>show all</a:t>
            </a:r>
          </a:p>
          <a:p>
            <a:r>
              <a:rPr lang="en-US" sz="1600" dirty="0"/>
              <a:t> </a:t>
            </a:r>
          </a:p>
          <a:p>
            <a:r>
              <a:rPr lang="en-US" sz="1600" dirty="0"/>
              <a:t>(5-L-glutamyl)-L-amino acid, (6E,8Z,11Z,14Z)-(5S)-5-hydroperoxyeicosa-6,8,11,14-tetraenoic acid, amino acids, arachidonate 5-lipoxygenase, arachidonic acid, DPEP, </a:t>
            </a:r>
            <a:r>
              <a:rPr lang="en-US" sz="1600" dirty="0" err="1"/>
              <a:t>Ggt</a:t>
            </a:r>
            <a:r>
              <a:rPr lang="en-US" sz="1600" dirty="0"/>
              <a:t>, glutathione, glycine, leukotriene A4, leukotriene B4, leukotriene C4, leukotriene D4, leukotriene E4, leukotriene-A4 hydrolase, leukotriene-C4 synthase   </a:t>
            </a:r>
          </a:p>
          <a:p>
            <a:endParaRPr lang="en-US" dirty="0"/>
          </a:p>
          <a:p>
            <a:r>
              <a:rPr lang="en-US" dirty="0"/>
              <a:t> </a:t>
            </a:r>
          </a:p>
          <a:p>
            <a:endParaRPr lang="en-US" dirty="0"/>
          </a:p>
          <a:p>
            <a:r>
              <a:rPr lang="en-US" dirty="0"/>
              <a:t> </a:t>
            </a:r>
          </a:p>
        </p:txBody>
      </p:sp>
    </p:spTree>
    <p:extLst>
      <p:ext uri="{BB962C8B-B14F-4D97-AF65-F5344CB8AC3E}">
        <p14:creationId xmlns:p14="http://schemas.microsoft.com/office/powerpoint/2010/main" val="848035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7539FC-A089-4686-9C42-68B99640DC41}"/>
              </a:ext>
            </a:extLst>
          </p:cNvPr>
          <p:cNvSpPr>
            <a:spLocks noGrp="1"/>
          </p:cNvSpPr>
          <p:nvPr>
            <p:ph type="sldNum" sz="quarter" idx="12"/>
          </p:nvPr>
        </p:nvSpPr>
        <p:spPr/>
        <p:txBody>
          <a:bodyPr/>
          <a:lstStyle/>
          <a:p>
            <a:fld id="{7D3A1EF2-E2F5-49D5-B6B4-E3B4DEFE85E7}" type="slidenum">
              <a:rPr lang="en-US" smtClean="0"/>
              <a:t>18</a:t>
            </a:fld>
            <a:endParaRPr lang="en-US"/>
          </a:p>
        </p:txBody>
      </p:sp>
      <p:sp>
        <p:nvSpPr>
          <p:cNvPr id="4" name="Rectangle 3">
            <a:extLst>
              <a:ext uri="{FF2B5EF4-FFF2-40B4-BE49-F238E27FC236}">
                <a16:creationId xmlns:a16="http://schemas.microsoft.com/office/drawing/2014/main" id="{39A8E096-5EE4-4DDC-97BE-2EA3E61A4164}"/>
              </a:ext>
            </a:extLst>
          </p:cNvPr>
          <p:cNvSpPr/>
          <p:nvPr/>
        </p:nvSpPr>
        <p:spPr>
          <a:xfrm>
            <a:off x="424206" y="219903"/>
            <a:ext cx="10477893" cy="6463308"/>
          </a:xfrm>
          <a:prstGeom prst="rect">
            <a:avLst/>
          </a:prstGeom>
        </p:spPr>
        <p:txBody>
          <a:bodyPr wrap="square">
            <a:spAutoFit/>
          </a:bodyPr>
          <a:lstStyle/>
          <a:p>
            <a:endParaRPr lang="en-US" sz="1200" dirty="0"/>
          </a:p>
          <a:p>
            <a:r>
              <a:rPr lang="en-US" sz="1200" dirty="0"/>
              <a:t>Canonical Pathway: </a:t>
            </a:r>
          </a:p>
          <a:p>
            <a:r>
              <a:rPr lang="en-US" b="1" dirty="0"/>
              <a:t>  Eicosanoid Signaling  </a:t>
            </a:r>
          </a:p>
          <a:p>
            <a:endParaRPr lang="en-US" sz="1200" dirty="0"/>
          </a:p>
          <a:p>
            <a:r>
              <a:rPr lang="en-US" sz="1200" dirty="0"/>
              <a:t>Description:  </a:t>
            </a:r>
          </a:p>
          <a:p>
            <a:endParaRPr lang="en-US" sz="1200" dirty="0"/>
          </a:p>
          <a:p>
            <a:endParaRPr lang="en-US" sz="1200" dirty="0"/>
          </a:p>
          <a:p>
            <a:r>
              <a:rPr lang="en-US" sz="1200" dirty="0"/>
              <a:t>There are four types of eicosanoids: </a:t>
            </a:r>
            <a:r>
              <a:rPr lang="en-US" sz="1200" b="1" dirty="0"/>
              <a:t>prostaglandins,</a:t>
            </a:r>
            <a:r>
              <a:rPr lang="en-US" sz="1200" dirty="0"/>
              <a:t> lipoxins, leukotrienes and </a:t>
            </a:r>
            <a:r>
              <a:rPr lang="en-US" sz="1200" dirty="0" err="1"/>
              <a:t>thromboxanes</a:t>
            </a:r>
            <a:r>
              <a:rPr lang="en-US" sz="1200" dirty="0"/>
              <a:t>. Arachidonic acid (AA), the precursor for most eicosanoids, is produced by hydrolysis of membrane phospholipids by phospholipaseA2 (PLA2). AA is then converted to eicosanoids by one of two types of enzymes: 1) Prostaglandin endoperoxide synthases (PTGS), commonly referred to as </a:t>
            </a:r>
            <a:r>
              <a:rPr lang="en-US" sz="1200" b="1" dirty="0"/>
              <a:t>cyclooxygenases (COX-1 and COX-2), </a:t>
            </a:r>
            <a:r>
              <a:rPr lang="en-US" sz="1200" dirty="0"/>
              <a:t>catalyze the key step in the synthesis of biologically active prostaglandins, the conversion of arachidonic acid (AA) into prostaglandin H2 (PGH2). PGH2 serves as the precursor for </a:t>
            </a:r>
            <a:r>
              <a:rPr lang="en-US" sz="1200" dirty="0" err="1"/>
              <a:t>thromboxanes</a:t>
            </a:r>
            <a:r>
              <a:rPr lang="en-US" sz="1200" dirty="0"/>
              <a:t>, prostaglandins and prostacyclins.2) The lipoxygenases include ALOX5, ALOX12 and ALOX15. ALOX5 catalyzes the key step in the conversion of AA to leukotriene A4, B4 and C4. ALOX15 in concert with ALOX5 is involved in the formation of lipoxins A4 and B4.ALOX12 synthesizes 12(S)-HETE[12(S)-</a:t>
            </a:r>
            <a:r>
              <a:rPr lang="en-US" sz="1200" dirty="0" err="1"/>
              <a:t>hydroxyeicosatetraenoic</a:t>
            </a:r>
            <a:r>
              <a:rPr lang="en-US" sz="1200" dirty="0"/>
              <a:t> acid].</a:t>
            </a:r>
          </a:p>
          <a:p>
            <a:r>
              <a:rPr lang="en-US" sz="1200" dirty="0"/>
              <a:t>Eicosanoid receptors belong to the family of G-protein coupled receptors. Some of these receptors include BLT-1,-2 and CYSLTR1 and CYSLTR2 for leukotrienes, PTGERs for Prostaglandin E2, PTGFR for prostaglandin F2, PTGDR for prostaglandin D2 and TBXA2R for thromboxane A2. Eicosanoids transduce signals via their membrane receptors and mediate complex biological processes like inflammation, vascular permeability, allergic reactions, induction of labor and carcinogenesis.</a:t>
            </a:r>
          </a:p>
          <a:p>
            <a:r>
              <a:rPr lang="en-US" sz="1200" dirty="0"/>
              <a:t>    </a:t>
            </a:r>
          </a:p>
          <a:p>
            <a:r>
              <a:rPr lang="en-US" sz="1200" dirty="0"/>
              <a:t> </a:t>
            </a:r>
          </a:p>
          <a:p>
            <a:r>
              <a:rPr lang="en-US" sz="1200" dirty="0"/>
              <a:t>Signaling Pathway Categories: </a:t>
            </a:r>
          </a:p>
          <a:p>
            <a:endParaRPr lang="en-US" sz="1200" dirty="0"/>
          </a:p>
          <a:p>
            <a:r>
              <a:rPr lang="en-US" sz="1200" dirty="0"/>
              <a:t>Intracellular and Second Messenger Signaling </a:t>
            </a:r>
          </a:p>
          <a:p>
            <a:r>
              <a:rPr lang="en-US" sz="1200" dirty="0"/>
              <a:t> </a:t>
            </a:r>
          </a:p>
          <a:p>
            <a:endParaRPr lang="en-US" sz="1200" dirty="0"/>
          </a:p>
          <a:p>
            <a:r>
              <a:rPr lang="en-US" sz="1200" dirty="0"/>
              <a:t>Top Functions &amp; Diseases: </a:t>
            </a:r>
          </a:p>
          <a:p>
            <a:r>
              <a:rPr lang="en-US" sz="1200" dirty="0"/>
              <a:t>Lipid Metabolism; Small Molecule Biochemistry; Cell Signaling  </a:t>
            </a:r>
          </a:p>
          <a:p>
            <a:endParaRPr lang="en-US" sz="1200" dirty="0"/>
          </a:p>
          <a:p>
            <a:r>
              <a:rPr lang="en-US" sz="1200" dirty="0"/>
              <a:t>Molecules:</a:t>
            </a:r>
          </a:p>
          <a:p>
            <a:r>
              <a:rPr lang="en-US" sz="1200" dirty="0"/>
              <a:t>show all</a:t>
            </a:r>
          </a:p>
          <a:p>
            <a:r>
              <a:rPr lang="en-US" sz="1200" dirty="0"/>
              <a:t> </a:t>
            </a:r>
          </a:p>
          <a:p>
            <a:r>
              <a:rPr lang="en-US" sz="1200" dirty="0"/>
              <a:t>12 lipoxygenase, 12-hydroxyeicosatetraenoic acid, 15(S)-HETE, 15-LOX, AKR1C3, Allergic asthma, ALOX5, ALOX5AP, Analgesia, Angiogenesis, arachidonic acid, Asthma, Chemotaxis, Chemotaxis of neutrophils, Closure of ductus arteriosus, Colon cancer, cyclooxygenase, </a:t>
            </a:r>
            <a:r>
              <a:rPr lang="en-US" sz="1200" dirty="0" err="1"/>
              <a:t>Cysltr</a:t>
            </a:r>
            <a:r>
              <a:rPr lang="en-US" sz="1200" dirty="0"/>
              <a:t>, </a:t>
            </a:r>
            <a:r>
              <a:rPr lang="en-US" sz="1200" dirty="0" err="1"/>
              <a:t>dinoprost</a:t>
            </a:r>
            <a:r>
              <a:rPr lang="en-US" sz="1200" dirty="0"/>
              <a:t>, DPEP, </a:t>
            </a:r>
            <a:r>
              <a:rPr lang="en-US" sz="1200" dirty="0" err="1"/>
              <a:t>epoprostenol</a:t>
            </a:r>
            <a:r>
              <a:rPr lang="en-US" sz="1200" dirty="0"/>
              <a:t>, Fever, FPR2, GGT1, hepoxilin, Homeostasis of water, Hyperalgesia, Inflammation, Inflammatory Diseases, leukotriene A4, leukotriene B4, leukotriene C4, leukotriene D4, leukotriene E4, lipoxin A4, lipoxin B4, LTA4H, LTB4R/LTB4R2, LTC4S, Neurotoxicity of neurons, Parturition, Permeability of blood vessel, PGDS/PTGDS, PGES, phospholipid, PLA2, Proliferation of cells, prostaglandin D2, prostaglandin E2, prostaglandin h2, PTGDR  </a:t>
            </a:r>
          </a:p>
        </p:txBody>
      </p:sp>
    </p:spTree>
    <p:extLst>
      <p:ext uri="{BB962C8B-B14F-4D97-AF65-F5344CB8AC3E}">
        <p14:creationId xmlns:p14="http://schemas.microsoft.com/office/powerpoint/2010/main" val="2023268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0019A-72B5-48E3-9EC1-5E02485BDAB3}"/>
              </a:ext>
            </a:extLst>
          </p:cNvPr>
          <p:cNvSpPr>
            <a:spLocks noGrp="1"/>
          </p:cNvSpPr>
          <p:nvPr>
            <p:ph type="sldNum" sz="quarter" idx="12"/>
          </p:nvPr>
        </p:nvSpPr>
        <p:spPr/>
        <p:txBody>
          <a:bodyPr/>
          <a:lstStyle/>
          <a:p>
            <a:fld id="{7D3A1EF2-E2F5-49D5-B6B4-E3B4DEFE85E7}" type="slidenum">
              <a:rPr lang="en-US" smtClean="0"/>
              <a:t>19</a:t>
            </a:fld>
            <a:endParaRPr lang="en-US"/>
          </a:p>
        </p:txBody>
      </p:sp>
      <p:sp>
        <p:nvSpPr>
          <p:cNvPr id="3" name="Rectangle 2">
            <a:extLst>
              <a:ext uri="{FF2B5EF4-FFF2-40B4-BE49-F238E27FC236}">
                <a16:creationId xmlns:a16="http://schemas.microsoft.com/office/drawing/2014/main" id="{99CEA8F7-49C2-45D7-ABB3-B35DB794E9FF}"/>
              </a:ext>
            </a:extLst>
          </p:cNvPr>
          <p:cNvSpPr/>
          <p:nvPr/>
        </p:nvSpPr>
        <p:spPr>
          <a:xfrm>
            <a:off x="430491" y="480767"/>
            <a:ext cx="11331018" cy="5755422"/>
          </a:xfrm>
          <a:prstGeom prst="rect">
            <a:avLst/>
          </a:prstGeom>
        </p:spPr>
        <p:txBody>
          <a:bodyPr wrap="square">
            <a:spAutoFit/>
          </a:bodyPr>
          <a:lstStyle/>
          <a:p>
            <a:r>
              <a:rPr lang="en-US" sz="2000" dirty="0"/>
              <a:t>LXR/RXR Activation  </a:t>
            </a:r>
          </a:p>
          <a:p>
            <a:endParaRPr lang="en-US" sz="1400" dirty="0"/>
          </a:p>
          <a:p>
            <a:r>
              <a:rPr lang="en-US" sz="1400" dirty="0"/>
              <a:t>Description:  </a:t>
            </a:r>
          </a:p>
          <a:p>
            <a:endParaRPr lang="en-US" sz="1400" dirty="0"/>
          </a:p>
          <a:p>
            <a:endParaRPr lang="en-US" sz="1400" dirty="0"/>
          </a:p>
          <a:p>
            <a:r>
              <a:rPr lang="en-US" sz="1400" dirty="0"/>
              <a:t>The retinoid X receptors (RXRs) are nuclear receptors that mediate the biological effects of retinoids by their involvement in retinoic acid-mediated gene activation. RXR</a:t>
            </a:r>
            <a:r>
              <a:rPr lang="el-GR" sz="1400" dirty="0"/>
              <a:t>α </a:t>
            </a:r>
            <a:r>
              <a:rPr lang="en-US" sz="1400" dirty="0"/>
              <a:t>is the dimerization partner for the type II nuclear receptors that includes the liver X receptor (LXR). The LXR receptor is activated by oxysterol ligands and forms a heterodimer with RXR. After heterodimerization LXR initiates transcription of target genes by binding to the LXR response element</a:t>
            </a:r>
            <a:r>
              <a:rPr lang="en-US" sz="1400" b="1" dirty="0"/>
              <a:t>. LXR/RXR is involved in the regulation of lipid metabolism, inflammation, and cholesterol to bile acid catabolism. </a:t>
            </a:r>
            <a:r>
              <a:rPr lang="en-US" sz="1400" dirty="0"/>
              <a:t>Genes regulated by LXR include the ATP-binding cassette transporter A1 (ABCA1), which effluxes cholesterol from extrahepatic cells, the sterol regulatory element binding protein-1c (SREBP-1c), AIM and LPL. The "LXR/RXR Activation" list consists of the genes/proteins associated with LXR/RXR activation.</a:t>
            </a:r>
          </a:p>
          <a:p>
            <a:endParaRPr lang="en-US" sz="1400" dirty="0"/>
          </a:p>
          <a:p>
            <a:r>
              <a:rPr lang="en-US" sz="1400" dirty="0"/>
              <a:t>  </a:t>
            </a:r>
          </a:p>
          <a:p>
            <a:r>
              <a:rPr lang="en-US" sz="1400" dirty="0"/>
              <a:t>    </a:t>
            </a:r>
          </a:p>
          <a:p>
            <a:r>
              <a:rPr lang="en-US" sz="1400" dirty="0"/>
              <a:t> </a:t>
            </a:r>
          </a:p>
          <a:p>
            <a:r>
              <a:rPr lang="en-US" sz="1400" dirty="0"/>
              <a:t>Top Functions &amp; Diseases: </a:t>
            </a:r>
          </a:p>
          <a:p>
            <a:r>
              <a:rPr lang="en-US" sz="1400" dirty="0"/>
              <a:t> </a:t>
            </a:r>
          </a:p>
          <a:p>
            <a:r>
              <a:rPr lang="en-US" sz="1400" dirty="0"/>
              <a:t>Lipid Metabolism; Small Molecule Biochemistry; Molecular Transport </a:t>
            </a:r>
          </a:p>
          <a:p>
            <a:r>
              <a:rPr lang="en-US" sz="1400" dirty="0"/>
              <a:t> </a:t>
            </a:r>
          </a:p>
          <a:p>
            <a:endParaRPr lang="en-US" sz="1400" dirty="0"/>
          </a:p>
          <a:p>
            <a:r>
              <a:rPr lang="en-US" sz="1400" dirty="0"/>
              <a:t>Molecules:</a:t>
            </a:r>
          </a:p>
          <a:p>
            <a:r>
              <a:rPr lang="en-US" sz="1400" dirty="0"/>
              <a:t>show all</a:t>
            </a:r>
          </a:p>
          <a:p>
            <a:r>
              <a:rPr lang="en-US" sz="1400" dirty="0"/>
              <a:t> </a:t>
            </a:r>
          </a:p>
          <a:p>
            <a:r>
              <a:rPr lang="en-US" sz="1400" dirty="0"/>
              <a:t>A1BG, ABCA1, ABCG1, ABCG4, ABCG5, ABCG8, ACACA, AGT, AHSG, ALB, AMBP, APOA1, APOA2, APOA4, APOA5, APOB, APOC1, APOC2, APOC3, APOC4, APOD, APOE, APOF, APOH, APOL1, APOM, ARG2, C3, C4A/C4B, C9, CCL2, CCL7, CD14, CD36, CETP, CLU, CYP51A1, CYP7A1, ECHS1, FASN, FDFT1, FGA, GC, HADH, HMGCR, HPR, HPX, IL18, IL18RAP, IL1A, IL1B  </a:t>
            </a:r>
          </a:p>
        </p:txBody>
      </p:sp>
    </p:spTree>
    <p:extLst>
      <p:ext uri="{BB962C8B-B14F-4D97-AF65-F5344CB8AC3E}">
        <p14:creationId xmlns:p14="http://schemas.microsoft.com/office/powerpoint/2010/main" val="2207765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C4ABAD-A676-4741-98F7-056993881B44}"/>
              </a:ext>
            </a:extLst>
          </p:cNvPr>
          <p:cNvSpPr>
            <a:spLocks noGrp="1"/>
          </p:cNvSpPr>
          <p:nvPr>
            <p:ph type="sldNum" sz="quarter" idx="12"/>
          </p:nvPr>
        </p:nvSpPr>
        <p:spPr/>
        <p:txBody>
          <a:bodyPr/>
          <a:lstStyle/>
          <a:p>
            <a:fld id="{7D3A1EF2-E2F5-49D5-B6B4-E3B4DEFE85E7}" type="slidenum">
              <a:rPr lang="en-US" smtClean="0"/>
              <a:t>2</a:t>
            </a:fld>
            <a:endParaRPr lang="en-US" dirty="0"/>
          </a:p>
        </p:txBody>
      </p:sp>
      <p:grpSp>
        <p:nvGrpSpPr>
          <p:cNvPr id="7" name="Group 6">
            <a:extLst>
              <a:ext uri="{FF2B5EF4-FFF2-40B4-BE49-F238E27FC236}">
                <a16:creationId xmlns:a16="http://schemas.microsoft.com/office/drawing/2014/main" id="{44AE4EE1-70AD-452B-B065-67D765711F1A}"/>
              </a:ext>
            </a:extLst>
          </p:cNvPr>
          <p:cNvGrpSpPr/>
          <p:nvPr/>
        </p:nvGrpSpPr>
        <p:grpSpPr>
          <a:xfrm rot="10800000">
            <a:off x="8205120" y="870858"/>
            <a:ext cx="2736462" cy="1854484"/>
            <a:chOff x="6153839" y="1075764"/>
            <a:chExt cx="3385449" cy="2310375"/>
          </a:xfrm>
        </p:grpSpPr>
        <p:sp>
          <p:nvSpPr>
            <p:cNvPr id="8" name="Oval 7">
              <a:extLst>
                <a:ext uri="{FF2B5EF4-FFF2-40B4-BE49-F238E27FC236}">
                  <a16:creationId xmlns:a16="http://schemas.microsoft.com/office/drawing/2014/main" id="{96667907-81F3-4602-8E60-032B6BC11FA4}"/>
                </a:ext>
              </a:extLst>
            </p:cNvPr>
            <p:cNvSpPr/>
            <p:nvPr/>
          </p:nvSpPr>
          <p:spPr>
            <a:xfrm>
              <a:off x="6153839" y="1075764"/>
              <a:ext cx="2178156" cy="2310375"/>
            </a:xfrm>
            <a:prstGeom prst="ellipse">
              <a:avLst/>
            </a:prstGeom>
            <a:noFill/>
            <a:ln w="38100" cmpd="thickThi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6076EB6-0BA1-4D8D-AF9D-3488D23BB159}"/>
                </a:ext>
              </a:extLst>
            </p:cNvPr>
            <p:cNvSpPr/>
            <p:nvPr/>
          </p:nvSpPr>
          <p:spPr>
            <a:xfrm>
              <a:off x="7281024" y="1075764"/>
              <a:ext cx="2258264" cy="2310372"/>
            </a:xfrm>
            <a:prstGeom prst="ellipse">
              <a:avLst/>
            </a:prstGeom>
            <a:noFill/>
            <a:ln w="38100" cmpd="thickThi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CFC1305-1EB8-42F1-A9C7-4C129BCB6B8C}"/>
              </a:ext>
            </a:extLst>
          </p:cNvPr>
          <p:cNvGrpSpPr/>
          <p:nvPr/>
        </p:nvGrpSpPr>
        <p:grpSpPr>
          <a:xfrm>
            <a:off x="8191518" y="4124340"/>
            <a:ext cx="2943855" cy="1849040"/>
            <a:chOff x="5454979" y="1075763"/>
            <a:chExt cx="4244358" cy="2310374"/>
          </a:xfrm>
        </p:grpSpPr>
        <p:sp>
          <p:nvSpPr>
            <p:cNvPr id="11" name="Oval 10">
              <a:extLst>
                <a:ext uri="{FF2B5EF4-FFF2-40B4-BE49-F238E27FC236}">
                  <a16:creationId xmlns:a16="http://schemas.microsoft.com/office/drawing/2014/main" id="{A623F517-2225-4C30-A5EF-B97DE361EC52}"/>
                </a:ext>
              </a:extLst>
            </p:cNvPr>
            <p:cNvSpPr/>
            <p:nvPr/>
          </p:nvSpPr>
          <p:spPr>
            <a:xfrm>
              <a:off x="5454979" y="1075764"/>
              <a:ext cx="2631744" cy="2310373"/>
            </a:xfrm>
            <a:prstGeom prst="ellipse">
              <a:avLst/>
            </a:prstGeom>
            <a:noFill/>
            <a:ln w="38100" cmpd="thickThi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6D11CAE-9788-4355-AF84-18346D59CC80}"/>
                </a:ext>
              </a:extLst>
            </p:cNvPr>
            <p:cNvSpPr/>
            <p:nvPr/>
          </p:nvSpPr>
          <p:spPr>
            <a:xfrm>
              <a:off x="7162816" y="1075763"/>
              <a:ext cx="2536521" cy="2310373"/>
            </a:xfrm>
            <a:prstGeom prst="ellipse">
              <a:avLst/>
            </a:prstGeom>
            <a:noFill/>
            <a:ln w="38100" cmpd="thickThi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FA542573-8206-416B-8F4B-21DEC2DE92F7}"/>
              </a:ext>
            </a:extLst>
          </p:cNvPr>
          <p:cNvSpPr txBox="1"/>
          <p:nvPr/>
        </p:nvSpPr>
        <p:spPr>
          <a:xfrm>
            <a:off x="9348540" y="1613434"/>
            <a:ext cx="535724" cy="369332"/>
          </a:xfrm>
          <a:prstGeom prst="rect">
            <a:avLst/>
          </a:prstGeom>
          <a:noFill/>
        </p:spPr>
        <p:txBody>
          <a:bodyPr wrap="none" rtlCol="0">
            <a:spAutoFit/>
          </a:bodyPr>
          <a:lstStyle/>
          <a:p>
            <a:r>
              <a:rPr lang="en-US" dirty="0"/>
              <a:t>124</a:t>
            </a:r>
          </a:p>
        </p:txBody>
      </p:sp>
      <p:sp>
        <p:nvSpPr>
          <p:cNvPr id="14" name="TextBox 13">
            <a:extLst>
              <a:ext uri="{FF2B5EF4-FFF2-40B4-BE49-F238E27FC236}">
                <a16:creationId xmlns:a16="http://schemas.microsoft.com/office/drawing/2014/main" id="{CE507873-07E8-492F-B773-750434507D71}"/>
              </a:ext>
            </a:extLst>
          </p:cNvPr>
          <p:cNvSpPr txBox="1"/>
          <p:nvPr/>
        </p:nvSpPr>
        <p:spPr>
          <a:xfrm>
            <a:off x="9341738" y="4864193"/>
            <a:ext cx="418704" cy="369332"/>
          </a:xfrm>
          <a:prstGeom prst="rect">
            <a:avLst/>
          </a:prstGeom>
          <a:noFill/>
        </p:spPr>
        <p:txBody>
          <a:bodyPr wrap="none" rtlCol="0">
            <a:spAutoFit/>
          </a:bodyPr>
          <a:lstStyle/>
          <a:p>
            <a:r>
              <a:rPr lang="en-US" dirty="0"/>
              <a:t>89</a:t>
            </a:r>
          </a:p>
        </p:txBody>
      </p:sp>
      <p:sp>
        <p:nvSpPr>
          <p:cNvPr id="15" name="TextBox 14">
            <a:extLst>
              <a:ext uri="{FF2B5EF4-FFF2-40B4-BE49-F238E27FC236}">
                <a16:creationId xmlns:a16="http://schemas.microsoft.com/office/drawing/2014/main" id="{0BEC1CE4-CE54-4E8B-86F6-9FC8BB81578B}"/>
              </a:ext>
            </a:extLst>
          </p:cNvPr>
          <p:cNvSpPr txBox="1"/>
          <p:nvPr/>
        </p:nvSpPr>
        <p:spPr>
          <a:xfrm>
            <a:off x="8592259" y="1613434"/>
            <a:ext cx="535724" cy="369332"/>
          </a:xfrm>
          <a:prstGeom prst="rect">
            <a:avLst/>
          </a:prstGeom>
          <a:noFill/>
        </p:spPr>
        <p:txBody>
          <a:bodyPr wrap="none" rtlCol="0">
            <a:spAutoFit/>
          </a:bodyPr>
          <a:lstStyle/>
          <a:p>
            <a:r>
              <a:rPr lang="en-US" dirty="0"/>
              <a:t>263</a:t>
            </a:r>
          </a:p>
        </p:txBody>
      </p:sp>
      <p:sp>
        <p:nvSpPr>
          <p:cNvPr id="16" name="TextBox 15">
            <a:extLst>
              <a:ext uri="{FF2B5EF4-FFF2-40B4-BE49-F238E27FC236}">
                <a16:creationId xmlns:a16="http://schemas.microsoft.com/office/drawing/2014/main" id="{BE1FA7BD-3D8C-4D0E-AD0F-C67FF0C1CA8D}"/>
              </a:ext>
            </a:extLst>
          </p:cNvPr>
          <p:cNvSpPr txBox="1"/>
          <p:nvPr/>
        </p:nvSpPr>
        <p:spPr>
          <a:xfrm>
            <a:off x="10162014" y="1613434"/>
            <a:ext cx="710451" cy="369332"/>
          </a:xfrm>
          <a:prstGeom prst="rect">
            <a:avLst/>
          </a:prstGeom>
          <a:noFill/>
        </p:spPr>
        <p:txBody>
          <a:bodyPr wrap="none" rtlCol="0">
            <a:spAutoFit/>
          </a:bodyPr>
          <a:lstStyle/>
          <a:p>
            <a:r>
              <a:rPr lang="en-US" dirty="0"/>
              <a:t>1,393</a:t>
            </a:r>
          </a:p>
        </p:txBody>
      </p:sp>
      <p:sp>
        <p:nvSpPr>
          <p:cNvPr id="17" name="TextBox 16">
            <a:extLst>
              <a:ext uri="{FF2B5EF4-FFF2-40B4-BE49-F238E27FC236}">
                <a16:creationId xmlns:a16="http://schemas.microsoft.com/office/drawing/2014/main" id="{1E3F718F-3EAE-49C7-AE63-B23A2747B394}"/>
              </a:ext>
            </a:extLst>
          </p:cNvPr>
          <p:cNvSpPr txBox="1"/>
          <p:nvPr/>
        </p:nvSpPr>
        <p:spPr>
          <a:xfrm>
            <a:off x="8546406" y="4875234"/>
            <a:ext cx="535724" cy="369332"/>
          </a:xfrm>
          <a:prstGeom prst="rect">
            <a:avLst/>
          </a:prstGeom>
          <a:noFill/>
        </p:spPr>
        <p:txBody>
          <a:bodyPr wrap="square" rtlCol="0">
            <a:spAutoFit/>
          </a:bodyPr>
          <a:lstStyle/>
          <a:p>
            <a:r>
              <a:rPr lang="en-US" dirty="0"/>
              <a:t>207</a:t>
            </a:r>
          </a:p>
        </p:txBody>
      </p:sp>
      <p:sp>
        <p:nvSpPr>
          <p:cNvPr id="18" name="TextBox 17">
            <a:extLst>
              <a:ext uri="{FF2B5EF4-FFF2-40B4-BE49-F238E27FC236}">
                <a16:creationId xmlns:a16="http://schemas.microsoft.com/office/drawing/2014/main" id="{C3D6667B-3B6D-4821-91F9-57027F2B1630}"/>
              </a:ext>
            </a:extLst>
          </p:cNvPr>
          <p:cNvSpPr txBox="1"/>
          <p:nvPr/>
        </p:nvSpPr>
        <p:spPr>
          <a:xfrm>
            <a:off x="10064254" y="4890871"/>
            <a:ext cx="710451" cy="369332"/>
          </a:xfrm>
          <a:prstGeom prst="rect">
            <a:avLst/>
          </a:prstGeom>
          <a:noFill/>
        </p:spPr>
        <p:txBody>
          <a:bodyPr wrap="none" rtlCol="0">
            <a:spAutoFit/>
          </a:bodyPr>
          <a:lstStyle/>
          <a:p>
            <a:r>
              <a:rPr lang="en-US" dirty="0"/>
              <a:t>1,120</a:t>
            </a:r>
          </a:p>
        </p:txBody>
      </p:sp>
      <p:pic>
        <p:nvPicPr>
          <p:cNvPr id="5" name="Picture 4" descr="A close up of a logo&#10;&#10;Description generated with high confidence">
            <a:extLst>
              <a:ext uri="{FF2B5EF4-FFF2-40B4-BE49-F238E27FC236}">
                <a16:creationId xmlns:a16="http://schemas.microsoft.com/office/drawing/2014/main" id="{CE919DCA-F86F-4593-A964-505AA96B3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180" y="-25143"/>
            <a:ext cx="6594231" cy="6594231"/>
          </a:xfrm>
          <a:prstGeom prst="rect">
            <a:avLst/>
          </a:prstGeom>
        </p:spPr>
      </p:pic>
      <p:grpSp>
        <p:nvGrpSpPr>
          <p:cNvPr id="20" name="Group 19">
            <a:extLst>
              <a:ext uri="{FF2B5EF4-FFF2-40B4-BE49-F238E27FC236}">
                <a16:creationId xmlns:a16="http://schemas.microsoft.com/office/drawing/2014/main" id="{75691443-422D-415B-A083-3A5B0E4574F1}"/>
              </a:ext>
            </a:extLst>
          </p:cNvPr>
          <p:cNvGrpSpPr/>
          <p:nvPr/>
        </p:nvGrpSpPr>
        <p:grpSpPr>
          <a:xfrm>
            <a:off x="8146496" y="220506"/>
            <a:ext cx="2538001" cy="650351"/>
            <a:chOff x="8146496" y="220506"/>
            <a:chExt cx="2538001" cy="650351"/>
          </a:xfrm>
        </p:grpSpPr>
        <p:sp>
          <p:nvSpPr>
            <p:cNvPr id="6" name="TextBox 5">
              <a:extLst>
                <a:ext uri="{FF2B5EF4-FFF2-40B4-BE49-F238E27FC236}">
                  <a16:creationId xmlns:a16="http://schemas.microsoft.com/office/drawing/2014/main" id="{F119E0A3-869B-4CE8-B3C1-2D2CF19B6F77}"/>
                </a:ext>
              </a:extLst>
            </p:cNvPr>
            <p:cNvSpPr txBox="1"/>
            <p:nvPr/>
          </p:nvSpPr>
          <p:spPr>
            <a:xfrm>
              <a:off x="8146496" y="220506"/>
              <a:ext cx="1404594" cy="646331"/>
            </a:xfrm>
            <a:prstGeom prst="rect">
              <a:avLst/>
            </a:prstGeom>
            <a:noFill/>
          </p:spPr>
          <p:txBody>
            <a:bodyPr wrap="square" rtlCol="0">
              <a:spAutoFit/>
            </a:bodyPr>
            <a:lstStyle/>
            <a:p>
              <a:pPr algn="ctr"/>
              <a:r>
                <a:rPr lang="en-US" dirty="0">
                  <a:solidFill>
                    <a:srgbClr val="00B050"/>
                  </a:solidFill>
                </a:rPr>
                <a:t>HG vs LG</a:t>
              </a:r>
            </a:p>
            <a:p>
              <a:pPr algn="ctr"/>
              <a:r>
                <a:rPr lang="en-US" dirty="0">
                  <a:solidFill>
                    <a:srgbClr val="00B050"/>
                  </a:solidFill>
                </a:rPr>
                <a:t>      (387) </a:t>
              </a:r>
            </a:p>
          </p:txBody>
        </p:sp>
        <p:sp>
          <p:nvSpPr>
            <p:cNvPr id="19" name="TextBox 18">
              <a:extLst>
                <a:ext uri="{FF2B5EF4-FFF2-40B4-BE49-F238E27FC236}">
                  <a16:creationId xmlns:a16="http://schemas.microsoft.com/office/drawing/2014/main" id="{F7313D46-34BD-46E6-A466-2BC4CD3BD36A}"/>
                </a:ext>
              </a:extLst>
            </p:cNvPr>
            <p:cNvSpPr txBox="1"/>
            <p:nvPr/>
          </p:nvSpPr>
          <p:spPr>
            <a:xfrm>
              <a:off x="9279903" y="224526"/>
              <a:ext cx="1404594" cy="646331"/>
            </a:xfrm>
            <a:prstGeom prst="rect">
              <a:avLst/>
            </a:prstGeom>
            <a:noFill/>
          </p:spPr>
          <p:txBody>
            <a:bodyPr wrap="square" rtlCol="0">
              <a:spAutoFit/>
            </a:bodyPr>
            <a:lstStyle/>
            <a:p>
              <a:pPr algn="ctr"/>
              <a:r>
                <a:rPr lang="en-US" dirty="0">
                  <a:solidFill>
                    <a:srgbClr val="FF0000"/>
                  </a:solidFill>
                </a:rPr>
                <a:t>HG vs LG</a:t>
              </a:r>
            </a:p>
            <a:p>
              <a:pPr algn="ctr"/>
              <a:r>
                <a:rPr lang="en-US" dirty="0">
                  <a:solidFill>
                    <a:srgbClr val="FF0000"/>
                  </a:solidFill>
                </a:rPr>
                <a:t>   (1517)    </a:t>
              </a:r>
            </a:p>
          </p:txBody>
        </p:sp>
      </p:grpSp>
      <p:sp>
        <p:nvSpPr>
          <p:cNvPr id="22" name="TextBox 21">
            <a:extLst>
              <a:ext uri="{FF2B5EF4-FFF2-40B4-BE49-F238E27FC236}">
                <a16:creationId xmlns:a16="http://schemas.microsoft.com/office/drawing/2014/main" id="{82D7310B-902C-4D48-ABD0-C9DDD2540EE8}"/>
              </a:ext>
            </a:extLst>
          </p:cNvPr>
          <p:cNvSpPr txBox="1"/>
          <p:nvPr/>
        </p:nvSpPr>
        <p:spPr>
          <a:xfrm>
            <a:off x="9618628" y="3508895"/>
            <a:ext cx="1404594" cy="646331"/>
          </a:xfrm>
          <a:prstGeom prst="rect">
            <a:avLst/>
          </a:prstGeom>
          <a:noFill/>
        </p:spPr>
        <p:txBody>
          <a:bodyPr wrap="square" rtlCol="0">
            <a:spAutoFit/>
          </a:bodyPr>
          <a:lstStyle/>
          <a:p>
            <a:r>
              <a:rPr lang="en-US" dirty="0">
                <a:solidFill>
                  <a:srgbClr val="00B050"/>
                </a:solidFill>
              </a:rPr>
              <a:t>TIIA vs HG</a:t>
            </a:r>
          </a:p>
          <a:p>
            <a:r>
              <a:rPr lang="en-US" dirty="0">
                <a:solidFill>
                  <a:srgbClr val="00B050"/>
                </a:solidFill>
              </a:rPr>
              <a:t>      (1209) </a:t>
            </a:r>
          </a:p>
        </p:txBody>
      </p:sp>
      <p:sp>
        <p:nvSpPr>
          <p:cNvPr id="23" name="TextBox 22">
            <a:extLst>
              <a:ext uri="{FF2B5EF4-FFF2-40B4-BE49-F238E27FC236}">
                <a16:creationId xmlns:a16="http://schemas.microsoft.com/office/drawing/2014/main" id="{4AF3E7A9-FB12-461A-B3D7-9C33855036ED}"/>
              </a:ext>
            </a:extLst>
          </p:cNvPr>
          <p:cNvSpPr txBox="1"/>
          <p:nvPr/>
        </p:nvSpPr>
        <p:spPr>
          <a:xfrm>
            <a:off x="8355848" y="3508059"/>
            <a:ext cx="1404594" cy="646331"/>
          </a:xfrm>
          <a:prstGeom prst="rect">
            <a:avLst/>
          </a:prstGeom>
          <a:noFill/>
        </p:spPr>
        <p:txBody>
          <a:bodyPr wrap="square" rtlCol="0">
            <a:spAutoFit/>
          </a:bodyPr>
          <a:lstStyle/>
          <a:p>
            <a:r>
              <a:rPr lang="en-US" dirty="0">
                <a:solidFill>
                  <a:srgbClr val="FF0000"/>
                </a:solidFill>
              </a:rPr>
              <a:t>TIIA vs HG</a:t>
            </a:r>
          </a:p>
          <a:p>
            <a:r>
              <a:rPr lang="en-US" dirty="0">
                <a:solidFill>
                  <a:srgbClr val="FF0000"/>
                </a:solidFill>
              </a:rPr>
              <a:t>      (296) </a:t>
            </a:r>
          </a:p>
        </p:txBody>
      </p:sp>
      <p:sp>
        <p:nvSpPr>
          <p:cNvPr id="24" name="TextBox 23">
            <a:extLst>
              <a:ext uri="{FF2B5EF4-FFF2-40B4-BE49-F238E27FC236}">
                <a16:creationId xmlns:a16="http://schemas.microsoft.com/office/drawing/2014/main" id="{A6D702BC-B132-485E-B4F5-87CC3CDDC7C5}"/>
              </a:ext>
            </a:extLst>
          </p:cNvPr>
          <p:cNvSpPr txBox="1"/>
          <p:nvPr/>
        </p:nvSpPr>
        <p:spPr>
          <a:xfrm>
            <a:off x="7581411" y="406925"/>
            <a:ext cx="710108" cy="369332"/>
          </a:xfrm>
          <a:prstGeom prst="rect">
            <a:avLst/>
          </a:prstGeom>
          <a:noFill/>
        </p:spPr>
        <p:txBody>
          <a:bodyPr wrap="square" rtlCol="0">
            <a:spAutoFit/>
          </a:bodyPr>
          <a:lstStyle/>
          <a:p>
            <a:r>
              <a:rPr lang="en-US" dirty="0"/>
              <a:t>B</a:t>
            </a:r>
          </a:p>
        </p:txBody>
      </p:sp>
      <p:sp>
        <p:nvSpPr>
          <p:cNvPr id="25" name="TextBox 24">
            <a:extLst>
              <a:ext uri="{FF2B5EF4-FFF2-40B4-BE49-F238E27FC236}">
                <a16:creationId xmlns:a16="http://schemas.microsoft.com/office/drawing/2014/main" id="{89F66C4F-76F1-4530-8FD9-AD8C8E758DBF}"/>
              </a:ext>
            </a:extLst>
          </p:cNvPr>
          <p:cNvSpPr txBox="1"/>
          <p:nvPr/>
        </p:nvSpPr>
        <p:spPr>
          <a:xfrm>
            <a:off x="529472" y="510619"/>
            <a:ext cx="710108" cy="369332"/>
          </a:xfrm>
          <a:prstGeom prst="rect">
            <a:avLst/>
          </a:prstGeom>
          <a:noFill/>
        </p:spPr>
        <p:txBody>
          <a:bodyPr wrap="square" rtlCol="0">
            <a:spAutoFit/>
          </a:bodyPr>
          <a:lstStyle/>
          <a:p>
            <a:r>
              <a:rPr lang="en-US" dirty="0"/>
              <a:t>A</a:t>
            </a:r>
          </a:p>
        </p:txBody>
      </p:sp>
      <p:sp>
        <p:nvSpPr>
          <p:cNvPr id="26" name="TextBox 25">
            <a:extLst>
              <a:ext uri="{FF2B5EF4-FFF2-40B4-BE49-F238E27FC236}">
                <a16:creationId xmlns:a16="http://schemas.microsoft.com/office/drawing/2014/main" id="{CC8C444D-2B3F-46F3-93BD-3AB60041B038}"/>
              </a:ext>
            </a:extLst>
          </p:cNvPr>
          <p:cNvSpPr txBox="1"/>
          <p:nvPr/>
        </p:nvSpPr>
        <p:spPr>
          <a:xfrm>
            <a:off x="7645740" y="3570343"/>
            <a:ext cx="710108" cy="369332"/>
          </a:xfrm>
          <a:prstGeom prst="rect">
            <a:avLst/>
          </a:prstGeom>
          <a:noFill/>
        </p:spPr>
        <p:txBody>
          <a:bodyPr wrap="square" rtlCol="0">
            <a:spAutoFit/>
          </a:bodyPr>
          <a:lstStyle/>
          <a:p>
            <a:r>
              <a:rPr lang="en-US" dirty="0"/>
              <a:t>C</a:t>
            </a:r>
          </a:p>
        </p:txBody>
      </p:sp>
    </p:spTree>
    <p:extLst>
      <p:ext uri="{BB962C8B-B14F-4D97-AF65-F5344CB8AC3E}">
        <p14:creationId xmlns:p14="http://schemas.microsoft.com/office/powerpoint/2010/main" val="2174907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EF4DEE-976F-429E-9036-DB4E715F8101}"/>
              </a:ext>
            </a:extLst>
          </p:cNvPr>
          <p:cNvSpPr>
            <a:spLocks noGrp="1"/>
          </p:cNvSpPr>
          <p:nvPr>
            <p:ph type="sldNum" sz="quarter" idx="12"/>
          </p:nvPr>
        </p:nvSpPr>
        <p:spPr/>
        <p:txBody>
          <a:bodyPr/>
          <a:lstStyle/>
          <a:p>
            <a:fld id="{7D3A1EF2-E2F5-49D5-B6B4-E3B4DEFE85E7}" type="slidenum">
              <a:rPr lang="en-US" smtClean="0"/>
              <a:t>20</a:t>
            </a:fld>
            <a:endParaRPr lang="en-US"/>
          </a:p>
        </p:txBody>
      </p:sp>
      <p:sp>
        <p:nvSpPr>
          <p:cNvPr id="3" name="Rectangle 2">
            <a:extLst>
              <a:ext uri="{FF2B5EF4-FFF2-40B4-BE49-F238E27FC236}">
                <a16:creationId xmlns:a16="http://schemas.microsoft.com/office/drawing/2014/main" id="{A199FD44-3A58-4271-BB96-6F8923475423}"/>
              </a:ext>
            </a:extLst>
          </p:cNvPr>
          <p:cNvSpPr/>
          <p:nvPr/>
        </p:nvSpPr>
        <p:spPr>
          <a:xfrm>
            <a:off x="665846" y="170041"/>
            <a:ext cx="9763027" cy="6186309"/>
          </a:xfrm>
          <a:prstGeom prst="rect">
            <a:avLst/>
          </a:prstGeom>
        </p:spPr>
        <p:txBody>
          <a:bodyPr wrap="square">
            <a:spAutoFit/>
          </a:bodyPr>
          <a:lstStyle/>
          <a:p>
            <a:r>
              <a:rPr lang="en-US" sz="1200" dirty="0"/>
              <a:t> </a:t>
            </a:r>
            <a:r>
              <a:rPr lang="en-US" b="1" dirty="0"/>
              <a:t>Glutathione-mediated Detoxification  </a:t>
            </a:r>
            <a:endParaRPr lang="en-US" sz="1200" b="1" dirty="0"/>
          </a:p>
          <a:p>
            <a:endParaRPr lang="en-US" sz="1200" dirty="0"/>
          </a:p>
          <a:p>
            <a:r>
              <a:rPr lang="en-US" sz="1200" dirty="0"/>
              <a:t>Description:  </a:t>
            </a:r>
          </a:p>
          <a:p>
            <a:r>
              <a:rPr lang="en-US" sz="1200" dirty="0"/>
              <a:t>Please note: This is a general detoxification pathway, where the first step can be catalyzed by many different enzymes, collectively known as glutathione transferases, or GSTs. In the first reaction, R may be an aliphatic, aromatic or heterocyclic group, and X may be a sulfate, nitrile or halide group. </a:t>
            </a:r>
          </a:p>
          <a:p>
            <a:endParaRPr lang="en-US" sz="1200" dirty="0"/>
          </a:p>
          <a:p>
            <a:r>
              <a:rPr lang="en-US" sz="1200" b="1" dirty="0"/>
              <a:t>General Background Thiols play several major roles in the cell; they help maintain the redox balance, keeping a reduced environment </a:t>
            </a:r>
            <a:r>
              <a:rPr lang="en-US" sz="1200" dirty="0"/>
              <a:t>(see the pathway glutathione redox reactions II), </a:t>
            </a:r>
            <a:r>
              <a:rPr lang="en-US" sz="1200" b="1" dirty="0"/>
              <a:t>they fight reactive oxygen and nitrogen species (ROS and NOS, respectively), and they are involved in the detoxification of many other toxins and stress-inducing factors. In most organisms the major thiol is the tripeptide glutathione (γ-Glu-</a:t>
            </a:r>
            <a:r>
              <a:rPr lang="en-US" sz="1200" b="1" dirty="0" err="1"/>
              <a:t>Cys</a:t>
            </a:r>
            <a:r>
              <a:rPr lang="en-US" sz="1200" b="1" dirty="0"/>
              <a:t>-</a:t>
            </a:r>
            <a:r>
              <a:rPr lang="en-US" sz="1200" b="1" dirty="0" err="1"/>
              <a:t>Gly</a:t>
            </a:r>
            <a:r>
              <a:rPr lang="en-US" sz="1200" b="1" dirty="0"/>
              <a:t>, known as GSH). GSH is active against toxins by a process that involves multiple enzymes, and in the case of eukaryotes, occurs across multiple organs. </a:t>
            </a:r>
          </a:p>
          <a:p>
            <a:endParaRPr lang="en-US" sz="1200" dirty="0"/>
          </a:p>
          <a:p>
            <a:r>
              <a:rPr lang="en-US" sz="1200" dirty="0"/>
              <a:t>About This Pathway In this important detoxification mechanism GSH binds to electrophilic chemicals, forming conjugates which are exported from the cell. These conjugation reactions have been demonstrated for a multitude of foreign chemicals, as well as endogenous reactive intermediates. </a:t>
            </a:r>
            <a:r>
              <a:rPr lang="en-US" sz="1200" b="1" dirty="0"/>
              <a:t>GSH has been shown to form thioether conjugates with leukotrienes, prostaglandin, </a:t>
            </a:r>
            <a:r>
              <a:rPr lang="en-US" sz="1200" dirty="0"/>
              <a:t>hepoxilin, nitric oxide, </a:t>
            </a:r>
            <a:r>
              <a:rPr lang="en-US" sz="1200" dirty="0" err="1"/>
              <a:t>hydroxyalkenals</a:t>
            </a:r>
            <a:r>
              <a:rPr lang="en-US" sz="1200" dirty="0"/>
              <a:t>, L-ascorbate, L-dopa, dopamine, and maleate, and it forms thioesters with L-cysteine, coenzyme A, proteins, and other cellular thiols. In addition, GSH also binds endogenous metals, such as copper, selenium, chromium, and zinc, via nonenzymatic reactions. The first step is catalyzed by glutathione S-transferase, a family of enzymes found mainly in the cytosol. </a:t>
            </a:r>
            <a:r>
              <a:rPr lang="en-US" sz="1200" b="1" dirty="0"/>
              <a:t>Once formed, the GSH-toxin conjugates are metabolized by the same degradative enzymes that metabolize GSH (see γ-glutamyl cycle). The GSH-toxin conjugate is transported out of the cell, where it is subsequently degraded by Gamma-glutamyl hydrolase or γ-glutamyl transpeptidase, and dipeptidases. </a:t>
            </a:r>
            <a:r>
              <a:rPr lang="en-US" sz="1200" dirty="0"/>
              <a:t>The breakdown products of the GSH-toxin conjugates (glutamate and glycine) are reabsorbed and can be used for GSH synthesis. The L-cysteine-S-conjugate that is left is also transported back into the cell, where it can be metabolized in different ways. One route is the acetylation of the amino group of the cysteinyl residue by intracellular N-acetyltransferases to form the corresponding mercapturic acids (N-acetylcysteine S-conjugates). The addition of the N-acetylcysteine moiety generally increases the compound's polarity and water solubility, and converts neutral compounds to anions, facilitating their transport across cell membranes and their excretion from the organism. Mercapturic acids are released into the circulation or bile [ 1939239] ; some are eventually excreted in urine, and some may undergo further metabolism. A second route for L-cysteine-S-conjugate is the breakage of the carbon-sulfur bond, catalyzed by S-</a:t>
            </a:r>
            <a:r>
              <a:rPr lang="en-US" sz="1200" dirty="0" err="1"/>
              <a:t>alkylcysteine</a:t>
            </a:r>
            <a:r>
              <a:rPr lang="en-US" sz="1200" dirty="0"/>
              <a:t> lyase resulting in the formation of thiols, pyruvate and ammonia. This enzymatic activity has been shown in both eukaryotes and prokaryotes. The thiols which are produced in this reaction are most likely oxidized to sulfonates, or methylated to </a:t>
            </a:r>
            <a:r>
              <a:rPr lang="en-US" sz="1200" dirty="0" err="1"/>
              <a:t>methylsulfinyl</a:t>
            </a:r>
            <a:r>
              <a:rPr lang="en-US" sz="1200" dirty="0"/>
              <a:t> or </a:t>
            </a:r>
            <a:r>
              <a:rPr lang="en-US" sz="1200" dirty="0" err="1"/>
              <a:t>methylsulfonyl</a:t>
            </a:r>
            <a:r>
              <a:rPr lang="en-US" sz="1200" dirty="0"/>
              <a:t> derivatives. Yet additional fates for L-cysteine-S-conjugate are possible. It has been shown that these compounds can be substrates for other enzymes, including aminotransferase and L-amino acid oxidase. While this pathway has been studied in detail in eukaryotes, considerably less in known about bacteria. Recent sequencing projects of bacterial genomes have revealed the presence of numerous glutathione S-transferase genes in many microbes. Biochemical evidence for the activity of such enzymes is also abundant. It seems that bacteria are more likely to continue by the cysteine conjugate lyase route, as there are several reports for this activity in bacteria.</a:t>
            </a:r>
          </a:p>
          <a:p>
            <a:r>
              <a:rPr lang="en-US" sz="1200" dirty="0"/>
              <a:t> </a:t>
            </a:r>
          </a:p>
        </p:txBody>
      </p:sp>
    </p:spTree>
    <p:extLst>
      <p:ext uri="{BB962C8B-B14F-4D97-AF65-F5344CB8AC3E}">
        <p14:creationId xmlns:p14="http://schemas.microsoft.com/office/powerpoint/2010/main" val="1646955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F0B1CE-FFBB-458D-9BEB-261EBA91B742}"/>
              </a:ext>
            </a:extLst>
          </p:cNvPr>
          <p:cNvSpPr>
            <a:spLocks noGrp="1"/>
          </p:cNvSpPr>
          <p:nvPr>
            <p:ph type="sldNum" sz="quarter" idx="12"/>
          </p:nvPr>
        </p:nvSpPr>
        <p:spPr/>
        <p:txBody>
          <a:bodyPr/>
          <a:lstStyle/>
          <a:p>
            <a:fld id="{7D3A1EF2-E2F5-49D5-B6B4-E3B4DEFE85E7}" type="slidenum">
              <a:rPr lang="en-US" smtClean="0"/>
              <a:t>21</a:t>
            </a:fld>
            <a:endParaRPr lang="en-US"/>
          </a:p>
        </p:txBody>
      </p:sp>
      <p:sp>
        <p:nvSpPr>
          <p:cNvPr id="3" name="Rectangle 2">
            <a:extLst>
              <a:ext uri="{FF2B5EF4-FFF2-40B4-BE49-F238E27FC236}">
                <a16:creationId xmlns:a16="http://schemas.microsoft.com/office/drawing/2014/main" id="{60024A9A-FDFE-4677-A5B8-905CABF05289}"/>
              </a:ext>
            </a:extLst>
          </p:cNvPr>
          <p:cNvSpPr/>
          <p:nvPr/>
        </p:nvSpPr>
        <p:spPr>
          <a:xfrm>
            <a:off x="668517" y="277659"/>
            <a:ext cx="10059186" cy="6740307"/>
          </a:xfrm>
          <a:prstGeom prst="rect">
            <a:avLst/>
          </a:prstGeom>
        </p:spPr>
        <p:txBody>
          <a:bodyPr wrap="square">
            <a:spAutoFit/>
          </a:bodyPr>
          <a:lstStyle/>
          <a:p>
            <a:endParaRPr lang="en-US" dirty="0"/>
          </a:p>
          <a:p>
            <a:endParaRPr lang="en-US" dirty="0"/>
          </a:p>
          <a:p>
            <a:r>
              <a:rPr lang="en-US" sz="1200" dirty="0"/>
              <a:t>Tox List Report: </a:t>
            </a:r>
          </a:p>
          <a:p>
            <a:r>
              <a:rPr lang="en-US" sz="1200" dirty="0"/>
              <a:t>  </a:t>
            </a:r>
            <a:r>
              <a:rPr lang="en-US" sz="1600" b="1" dirty="0"/>
              <a:t>FXR/RXR Activation  </a:t>
            </a:r>
            <a:endParaRPr lang="en-US" sz="1200" b="1" dirty="0"/>
          </a:p>
          <a:p>
            <a:endParaRPr lang="en-US" sz="1200" dirty="0"/>
          </a:p>
          <a:p>
            <a:r>
              <a:rPr lang="en-US" sz="1200" dirty="0"/>
              <a:t>Description:  </a:t>
            </a:r>
          </a:p>
          <a:p>
            <a:endParaRPr lang="en-US" sz="1200" dirty="0"/>
          </a:p>
          <a:p>
            <a:endParaRPr lang="en-US" sz="1200" dirty="0"/>
          </a:p>
          <a:p>
            <a:r>
              <a:rPr lang="en-US" sz="1200" dirty="0"/>
              <a:t>The </a:t>
            </a:r>
            <a:r>
              <a:rPr lang="en-US" sz="1200" dirty="0" err="1"/>
              <a:t>farnesoid</a:t>
            </a:r>
            <a:r>
              <a:rPr lang="en-US" sz="1200" dirty="0"/>
              <a:t> X receptor (FXR) is a member of the nuclear family of receptors and has emerged as a key player in the control of numerous metabolic pathways. Bile acids and their intermediates activate FXR, which thus serves as a sensor of bile acid levels. Along with retinoid X receptor (RXR), FXR plays a crucial role in linking bile acid regulation with lipoprotein, lipid and glucose metabolism. The concentration of bile acids and their intermediates can be elevated in conditions like cholestasis or inborn metabolic disorders. The metabolic syndrome is characterized by insulin resistance and glucose tolerance, abdominal obesity, hypertension, low high-density lipoproteins (HDL) and hypertriglyceridemia. As a modulator of bile, lipid and glucose homeostasis, FXR is an interesting pharmacological target for therapeutic applications. The "FXR/RXR Activation" list and corresponding pathway consist of genes/proteins associated with activation of the FXR/RXR heterodimer.</a:t>
            </a:r>
          </a:p>
          <a:p>
            <a:endParaRPr lang="en-US" sz="1200" dirty="0"/>
          </a:p>
          <a:p>
            <a:r>
              <a:rPr lang="en-US" sz="1200" dirty="0"/>
              <a:t>  </a:t>
            </a:r>
          </a:p>
          <a:p>
            <a:r>
              <a:rPr lang="en-US" sz="1200" dirty="0"/>
              <a:t>    </a:t>
            </a:r>
          </a:p>
          <a:p>
            <a:r>
              <a:rPr lang="en-US" sz="1200" dirty="0"/>
              <a:t> </a:t>
            </a:r>
          </a:p>
          <a:p>
            <a:r>
              <a:rPr lang="en-US" sz="1200" dirty="0"/>
              <a:t>Top Functions &amp; Diseases: </a:t>
            </a:r>
          </a:p>
          <a:p>
            <a:r>
              <a:rPr lang="en-US" sz="1200" dirty="0"/>
              <a:t> </a:t>
            </a:r>
          </a:p>
          <a:p>
            <a:r>
              <a:rPr lang="en-US" sz="1200" dirty="0"/>
              <a:t>Lipid Metabolism; Small Molecule Biochemistry; Molecular Transport </a:t>
            </a:r>
          </a:p>
          <a:p>
            <a:r>
              <a:rPr lang="en-US" sz="1200" dirty="0"/>
              <a:t> </a:t>
            </a:r>
          </a:p>
          <a:p>
            <a:endParaRPr lang="en-US" sz="1200" dirty="0"/>
          </a:p>
          <a:p>
            <a:r>
              <a:rPr lang="en-US" sz="1200" dirty="0"/>
              <a:t>Molecules:</a:t>
            </a:r>
          </a:p>
          <a:p>
            <a:r>
              <a:rPr lang="en-US" sz="1200" dirty="0"/>
              <a:t>show all</a:t>
            </a:r>
          </a:p>
          <a:p>
            <a:r>
              <a:rPr lang="en-US" sz="1200" dirty="0"/>
              <a:t> </a:t>
            </a:r>
          </a:p>
          <a:p>
            <a:r>
              <a:rPr lang="en-US" sz="1200" dirty="0"/>
              <a:t>A1BG, ABCB11, ABCB4, ABCC2, ABCG5, ABCG8, AGT, AHSG, AKT1, AKT2, AKT3, ALB, AMBP, APOA1, APOA2, APOA4, APOB, APOC1, APOC2, APOC3, APOC4, APOD, APOE, APOF, APOH, APOL1, APOM, BAAT, C3, C4A/C4B, C9, CETP, CLU, CREBBP, CYP19A1, CYP27A1, CYP7A1, CYP8B1, FABP6, FASN, FBP1, FETUB, FGA, FGF19, FGFR4, FOXA1, FOXA2, FOXA3, FOXO1, G6PC, G6PC2   </a:t>
            </a:r>
          </a:p>
          <a:p>
            <a:endParaRPr lang="en-US" sz="1200" dirty="0"/>
          </a:p>
          <a:p>
            <a:r>
              <a:rPr lang="en-US" sz="1200" dirty="0"/>
              <a:t> </a:t>
            </a:r>
          </a:p>
          <a:p>
            <a:endParaRPr lang="en-US" dirty="0"/>
          </a:p>
          <a:p>
            <a:r>
              <a:rPr lang="en-US" dirty="0"/>
              <a:t> </a:t>
            </a:r>
          </a:p>
        </p:txBody>
      </p:sp>
    </p:spTree>
    <p:extLst>
      <p:ext uri="{BB962C8B-B14F-4D97-AF65-F5344CB8AC3E}">
        <p14:creationId xmlns:p14="http://schemas.microsoft.com/office/powerpoint/2010/main" val="1428828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E3F567-D43F-45E0-9755-10382DE961CE}"/>
              </a:ext>
            </a:extLst>
          </p:cNvPr>
          <p:cNvSpPr>
            <a:spLocks noGrp="1"/>
          </p:cNvSpPr>
          <p:nvPr>
            <p:ph type="sldNum" sz="quarter" idx="12"/>
          </p:nvPr>
        </p:nvSpPr>
        <p:spPr/>
        <p:txBody>
          <a:bodyPr/>
          <a:lstStyle/>
          <a:p>
            <a:fld id="{7D3A1EF2-E2F5-49D5-B6B4-E3B4DEFE85E7}" type="slidenum">
              <a:rPr lang="en-US" smtClean="0"/>
              <a:t>22</a:t>
            </a:fld>
            <a:endParaRPr lang="en-US"/>
          </a:p>
        </p:txBody>
      </p:sp>
      <p:sp>
        <p:nvSpPr>
          <p:cNvPr id="3" name="Rectangle 2">
            <a:extLst>
              <a:ext uri="{FF2B5EF4-FFF2-40B4-BE49-F238E27FC236}">
                <a16:creationId xmlns:a16="http://schemas.microsoft.com/office/drawing/2014/main" id="{2D0E2F5F-D8B9-4969-8426-E56338713676}"/>
              </a:ext>
            </a:extLst>
          </p:cNvPr>
          <p:cNvSpPr/>
          <p:nvPr/>
        </p:nvSpPr>
        <p:spPr>
          <a:xfrm>
            <a:off x="490194" y="0"/>
            <a:ext cx="11528981" cy="6771084"/>
          </a:xfrm>
          <a:prstGeom prst="rect">
            <a:avLst/>
          </a:prstGeom>
        </p:spPr>
        <p:txBody>
          <a:bodyPr wrap="square">
            <a:spAutoFit/>
          </a:bodyPr>
          <a:lstStyle/>
          <a:p>
            <a:endParaRPr lang="en-US" sz="1100" dirty="0"/>
          </a:p>
          <a:p>
            <a:r>
              <a:rPr lang="en-US" sz="1100" dirty="0"/>
              <a:t>Canonical Pathway: </a:t>
            </a:r>
          </a:p>
          <a:p>
            <a:r>
              <a:rPr lang="en-US" sz="1100" dirty="0"/>
              <a:t>  </a:t>
            </a:r>
            <a:r>
              <a:rPr lang="en-US" sz="1600" b="1" dirty="0"/>
              <a:t>GP6 Signaling Pathway  </a:t>
            </a:r>
            <a:endParaRPr lang="en-US" sz="1100" dirty="0"/>
          </a:p>
          <a:p>
            <a:r>
              <a:rPr lang="en-US" sz="1100" dirty="0"/>
              <a:t>Description:  </a:t>
            </a:r>
          </a:p>
          <a:p>
            <a:endParaRPr lang="en-US" sz="1100" dirty="0"/>
          </a:p>
          <a:p>
            <a:r>
              <a:rPr lang="en-US" sz="1100" dirty="0"/>
              <a:t>GPVI is a member of the immunoglobulin superfamily and is expressed in platelets and their precursor megakaryocytes. It serves as the major signaling receptor for collagen, which induces platelet activation and thrombus formation. GPVI can also be activated by laminin, fibrin, collagen-related peptide (CRP), convulxin, </a:t>
            </a:r>
            <a:r>
              <a:rPr lang="en-US" sz="1100" dirty="0" err="1"/>
              <a:t>alborhagin</a:t>
            </a:r>
            <a:r>
              <a:rPr lang="en-US" sz="1100" dirty="0"/>
              <a:t> and by low shear stress. The extracellular region of GPVI contains two Ig-like domains, which are responsible for collagen binding, and a short mucin-like Ser/</a:t>
            </a:r>
            <a:r>
              <a:rPr lang="en-US" sz="1100" dirty="0" err="1"/>
              <a:t>Thr</a:t>
            </a:r>
            <a:r>
              <a:rPr lang="en-US" sz="1100" dirty="0"/>
              <a:t>-rich stalk. GPVI is expressed on platelets in a mixture of monomeric and dimeric forms. The affinity of collagen for monomeric GPVI is too low to mediate activation, and dimeric GPVI is the active form with increased affinity.</a:t>
            </a:r>
          </a:p>
          <a:p>
            <a:r>
              <a:rPr lang="en-US" sz="1100" dirty="0"/>
              <a:t>Platelets abundantly express </a:t>
            </a:r>
            <a:r>
              <a:rPr lang="en-US" sz="1100" dirty="0" err="1"/>
              <a:t>sheddases</a:t>
            </a:r>
            <a:r>
              <a:rPr lang="en-US" sz="1100" dirty="0"/>
              <a:t> of the metalloproteinase (ADAM) family, which is used to regulate the function of adhesion and signaling receptors. The </a:t>
            </a:r>
            <a:r>
              <a:rPr lang="en-US" sz="1100" dirty="0" err="1"/>
              <a:t>sheddase</a:t>
            </a:r>
            <a:r>
              <a:rPr lang="en-US" sz="1100" dirty="0"/>
              <a:t> responsible for GPVI proteolysis is ADAM10. The association of calmodulin with GPVI inhibits the activation of ADAM10, and is regulated by calcium signaling, which plays a key role in overall platelet activation.</a:t>
            </a:r>
          </a:p>
          <a:p>
            <a:endParaRPr lang="en-US" sz="1100" dirty="0"/>
          </a:p>
          <a:p>
            <a:r>
              <a:rPr lang="en-US" sz="1100" dirty="0"/>
              <a:t>On the platelet plasma membrane, GPVI forms a complex with the </a:t>
            </a:r>
            <a:r>
              <a:rPr lang="en-US" sz="1100" dirty="0" err="1"/>
              <a:t>homodimeric</a:t>
            </a:r>
            <a:r>
              <a:rPr lang="en-US" sz="1100" dirty="0"/>
              <a:t> </a:t>
            </a:r>
            <a:r>
              <a:rPr lang="en-US" sz="1100" dirty="0" err="1"/>
              <a:t>FcR</a:t>
            </a:r>
            <a:r>
              <a:rPr lang="en-US" sz="1100" dirty="0"/>
              <a:t>-gamma. Each </a:t>
            </a:r>
            <a:r>
              <a:rPr lang="en-US" sz="1100" dirty="0" err="1"/>
              <a:t>FcR</a:t>
            </a:r>
            <a:r>
              <a:rPr lang="en-US" sz="1100" dirty="0"/>
              <a:t>-gamma chain contains one copy of an immunoreceptor tyrosine-based activation motif (ITAM) with two Tyr residues. </a:t>
            </a:r>
            <a:r>
              <a:rPr lang="en-US" sz="1100" dirty="0" err="1"/>
              <a:t>Src</a:t>
            </a:r>
            <a:r>
              <a:rPr lang="en-US" sz="1100" dirty="0"/>
              <a:t> family protein kinases Fyn and Lyn phosphorylate the ITAM Tyr residues which triggers </a:t>
            </a:r>
            <a:r>
              <a:rPr lang="en-US" sz="1100" dirty="0" err="1"/>
              <a:t>GPVl</a:t>
            </a:r>
            <a:r>
              <a:rPr lang="en-US" sz="1100" dirty="0"/>
              <a:t>-mediated signaling.</a:t>
            </a:r>
          </a:p>
          <a:p>
            <a:endParaRPr lang="en-US" sz="1100" dirty="0"/>
          </a:p>
          <a:p>
            <a:r>
              <a:rPr lang="en-US" sz="1100" dirty="0"/>
              <a:t>Phosphorylated </a:t>
            </a:r>
            <a:r>
              <a:rPr lang="en-US" sz="1100" dirty="0" err="1"/>
              <a:t>FcR</a:t>
            </a:r>
            <a:r>
              <a:rPr lang="en-US" sz="1100" dirty="0"/>
              <a:t>-gamma activates tyrosine kinase </a:t>
            </a:r>
            <a:r>
              <a:rPr lang="en-US" sz="1100" dirty="0" err="1"/>
              <a:t>Syk</a:t>
            </a:r>
            <a:r>
              <a:rPr lang="en-US" sz="1100" dirty="0"/>
              <a:t>, which leads to a cascade of protein phosphorylation events, phosphorylating the transmembrane adapter protein LAT, cytosolic adapter protein SLP76 and GADs and other adaptor and effector proteins, which together form LAT signalosome. The recruitment and phosphorylation of these proteins leads to the activation of phospholipase PLC-gamma-2 which cleaves phosphatidylinositol 4,5-diphosphate (PIP2) into the second messengers 1,2-diacylglycerol (DG) and inositol 1,4,5-trisphosphate (IP3). IP3 binds to receptors in plasma and intracellular membranes, leading to the release of Ca2+, while DG is the activator molecule for protein kinase C (PKC). The accumulated Ca2+ and PKC contribute to integrin-mediated platelet activation, which induce thrombus formation.</a:t>
            </a:r>
          </a:p>
          <a:p>
            <a:endParaRPr lang="en-US" sz="1100" dirty="0"/>
          </a:p>
          <a:p>
            <a:r>
              <a:rPr lang="en-US" sz="1100" dirty="0"/>
              <a:t>The phosphoinositide 3-kinase (PI3K) phosphorylates PIP2, converting it into phosphatidylinositol 3,4,5-triphosphate (PIP3), which leads to platelet activation via </a:t>
            </a:r>
            <a:r>
              <a:rPr lang="en-US" sz="1100" dirty="0" err="1"/>
              <a:t>Akt</a:t>
            </a:r>
            <a:r>
              <a:rPr lang="en-US" sz="1100" dirty="0"/>
              <a:t> signaling and also supports the recruitment of the tyrosine kinase BTK to the membrane, which undergoes autophosphorylation subsequent to phosphorylation by Lyn. BTK is responsible for PLC-gamma-2 phosphorylation and protein tyrosine kinase 2 (PTK2) activation. PTK2 activation leads to dense granule secretion and also has an important role in platelet activation via intracellular ROS accumulation.</a:t>
            </a:r>
          </a:p>
          <a:p>
            <a:r>
              <a:rPr lang="en-US" sz="1100" dirty="0"/>
              <a:t>    </a:t>
            </a:r>
          </a:p>
          <a:p>
            <a:r>
              <a:rPr lang="en-US" sz="1100" dirty="0"/>
              <a:t>Signaling Pathway Categories: </a:t>
            </a:r>
          </a:p>
          <a:p>
            <a:endParaRPr lang="en-US" sz="1100" dirty="0"/>
          </a:p>
          <a:p>
            <a:r>
              <a:rPr lang="en-US" sz="1100" dirty="0"/>
              <a:t>Cellular Stress and Injury </a:t>
            </a:r>
          </a:p>
          <a:p>
            <a:r>
              <a:rPr lang="en-US" sz="1100" dirty="0"/>
              <a:t> </a:t>
            </a:r>
          </a:p>
          <a:p>
            <a:r>
              <a:rPr lang="en-US" sz="1100" dirty="0"/>
              <a:t>Top Functions &amp; Diseases: </a:t>
            </a:r>
          </a:p>
          <a:p>
            <a:r>
              <a:rPr lang="en-US" sz="1100" dirty="0"/>
              <a:t>Cell-To-Cell Signaling and Interaction; Hematological System Development and Function; Inflammatory Response  </a:t>
            </a:r>
          </a:p>
          <a:p>
            <a:endParaRPr lang="en-US" sz="1100" dirty="0"/>
          </a:p>
          <a:p>
            <a:r>
              <a:rPr lang="en-US" sz="1100" dirty="0"/>
              <a:t>Molecules:</a:t>
            </a:r>
          </a:p>
          <a:p>
            <a:r>
              <a:rPr lang="en-US" sz="1100" dirty="0"/>
              <a:t>show all</a:t>
            </a:r>
          </a:p>
          <a:p>
            <a:r>
              <a:rPr lang="en-US" sz="1100" dirty="0"/>
              <a:t> </a:t>
            </a:r>
          </a:p>
          <a:p>
            <a:r>
              <a:rPr lang="en-US" sz="1100" dirty="0"/>
              <a:t>1,2-diacylglycerol, 1,4,5-IP3, 1-phosphatidyl-D-myo-inositol 4,5-bisphosphate, Accumulation of reactive oxygen species, Activation of blood platelets, ADAM10, </a:t>
            </a:r>
            <a:r>
              <a:rPr lang="en-US" sz="1100" dirty="0" err="1"/>
              <a:t>Akt</a:t>
            </a:r>
            <a:r>
              <a:rPr lang="en-US" sz="1100" dirty="0"/>
              <a:t>, </a:t>
            </a:r>
            <a:r>
              <a:rPr lang="en-US" sz="1100" dirty="0" err="1"/>
              <a:t>Alborhagin</a:t>
            </a:r>
            <a:r>
              <a:rPr lang="en-US" sz="1100" dirty="0"/>
              <a:t>, APBB1IP, BTK, Ca2+, Calmodulin, collagen, collagen-related peptide, FCER1G, Fcer1g dimer, Fibrin, Formation of lamellipodia, FYN, GP6, GP6 dimer, GP6 FCR1G complex, GPIIB-IIIA, GRAP2, Gsk3, ITPR1, Laminin (family), LAT, LAT signalosome, LCP2, LYN, NOX1, </a:t>
            </a:r>
            <a:r>
              <a:rPr lang="en-US" sz="1100" dirty="0" err="1"/>
              <a:t>Pdpk</a:t>
            </a:r>
            <a:r>
              <a:rPr lang="en-US" sz="1100" dirty="0"/>
              <a:t>, phosphatidylinositol-3,4,5-triphosphate, PI3K (complex), </a:t>
            </a:r>
            <a:r>
              <a:rPr lang="en-US" sz="1100" dirty="0" err="1"/>
              <a:t>Pkc</a:t>
            </a:r>
            <a:r>
              <a:rPr lang="en-US" sz="1100" dirty="0"/>
              <a:t>(s), PLCG2, PRKCD, PTK2, RAC1, RAP1B, RASGRP2, RHOG, SCHIP1, Secretion of dense granule, SYK, TLN1  </a:t>
            </a:r>
          </a:p>
        </p:txBody>
      </p:sp>
    </p:spTree>
    <p:extLst>
      <p:ext uri="{BB962C8B-B14F-4D97-AF65-F5344CB8AC3E}">
        <p14:creationId xmlns:p14="http://schemas.microsoft.com/office/powerpoint/2010/main" val="2913956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6AF2F8-5A41-4334-9C62-E3082176D69E}"/>
              </a:ext>
            </a:extLst>
          </p:cNvPr>
          <p:cNvSpPr>
            <a:spLocks noGrp="1"/>
          </p:cNvSpPr>
          <p:nvPr>
            <p:ph type="sldNum" sz="quarter" idx="12"/>
          </p:nvPr>
        </p:nvSpPr>
        <p:spPr/>
        <p:txBody>
          <a:bodyPr/>
          <a:lstStyle/>
          <a:p>
            <a:fld id="{7D3A1EF2-E2F5-49D5-B6B4-E3B4DEFE85E7}" type="slidenum">
              <a:rPr lang="en-US" smtClean="0"/>
              <a:t>23</a:t>
            </a:fld>
            <a:endParaRPr lang="en-US"/>
          </a:p>
        </p:txBody>
      </p:sp>
      <p:sp>
        <p:nvSpPr>
          <p:cNvPr id="3" name="TextBox 2">
            <a:extLst>
              <a:ext uri="{FF2B5EF4-FFF2-40B4-BE49-F238E27FC236}">
                <a16:creationId xmlns:a16="http://schemas.microsoft.com/office/drawing/2014/main" id="{0748FA5E-88D2-4F77-8503-7EBA17017F7F}"/>
              </a:ext>
            </a:extLst>
          </p:cNvPr>
          <p:cNvSpPr txBox="1"/>
          <p:nvPr/>
        </p:nvSpPr>
        <p:spPr>
          <a:xfrm>
            <a:off x="9215957" y="1264801"/>
            <a:ext cx="2360157" cy="1477328"/>
          </a:xfrm>
          <a:prstGeom prst="rect">
            <a:avLst/>
          </a:prstGeom>
          <a:noFill/>
        </p:spPr>
        <p:txBody>
          <a:bodyPr wrap="square" rtlCol="0">
            <a:spAutoFit/>
          </a:bodyPr>
          <a:lstStyle/>
          <a:p>
            <a:r>
              <a:rPr lang="en-US" altLang="zh-CN" dirty="0"/>
              <a:t>Figure 9. The 10 most associated tox results related to HG versus LG (upper) and TIIA versus HG(lower)</a:t>
            </a:r>
          </a:p>
        </p:txBody>
      </p:sp>
      <p:pic>
        <p:nvPicPr>
          <p:cNvPr id="4" name="Picture 3">
            <a:extLst>
              <a:ext uri="{FF2B5EF4-FFF2-40B4-BE49-F238E27FC236}">
                <a16:creationId xmlns:a16="http://schemas.microsoft.com/office/drawing/2014/main" id="{358569D2-839D-4090-B7C5-C02D4CB5216C}"/>
              </a:ext>
            </a:extLst>
          </p:cNvPr>
          <p:cNvPicPr>
            <a:picLocks noChangeAspect="1"/>
          </p:cNvPicPr>
          <p:nvPr/>
        </p:nvPicPr>
        <p:blipFill>
          <a:blip r:embed="rId2"/>
          <a:stretch>
            <a:fillRect/>
          </a:stretch>
        </p:blipFill>
        <p:spPr>
          <a:xfrm>
            <a:off x="0" y="41344"/>
            <a:ext cx="9003522" cy="3387656"/>
          </a:xfrm>
          <a:prstGeom prst="rect">
            <a:avLst/>
          </a:prstGeom>
        </p:spPr>
      </p:pic>
      <p:pic>
        <p:nvPicPr>
          <p:cNvPr id="5" name="Picture 4">
            <a:extLst>
              <a:ext uri="{FF2B5EF4-FFF2-40B4-BE49-F238E27FC236}">
                <a16:creationId xmlns:a16="http://schemas.microsoft.com/office/drawing/2014/main" id="{BF13137C-C853-4D42-9750-C388A6B3EC51}"/>
              </a:ext>
            </a:extLst>
          </p:cNvPr>
          <p:cNvPicPr>
            <a:picLocks noChangeAspect="1"/>
          </p:cNvPicPr>
          <p:nvPr/>
        </p:nvPicPr>
        <p:blipFill>
          <a:blip r:embed="rId3"/>
          <a:stretch>
            <a:fillRect/>
          </a:stretch>
        </p:blipFill>
        <p:spPr>
          <a:xfrm>
            <a:off x="0" y="3540759"/>
            <a:ext cx="9003522" cy="3392424"/>
          </a:xfrm>
          <a:prstGeom prst="rect">
            <a:avLst/>
          </a:prstGeom>
        </p:spPr>
      </p:pic>
    </p:spTree>
    <p:extLst>
      <p:ext uri="{BB962C8B-B14F-4D97-AF65-F5344CB8AC3E}">
        <p14:creationId xmlns:p14="http://schemas.microsoft.com/office/powerpoint/2010/main" val="1326930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4DAD8D-28D9-4AE7-8006-885936359D77}"/>
              </a:ext>
            </a:extLst>
          </p:cNvPr>
          <p:cNvSpPr>
            <a:spLocks noGrp="1"/>
          </p:cNvSpPr>
          <p:nvPr>
            <p:ph type="sldNum" sz="quarter" idx="12"/>
          </p:nvPr>
        </p:nvSpPr>
        <p:spPr/>
        <p:txBody>
          <a:bodyPr/>
          <a:lstStyle/>
          <a:p>
            <a:fld id="{7D3A1EF2-E2F5-49D5-B6B4-E3B4DEFE85E7}" type="slidenum">
              <a:rPr lang="en-US" smtClean="0"/>
              <a:t>24</a:t>
            </a:fld>
            <a:endParaRPr lang="en-US"/>
          </a:p>
        </p:txBody>
      </p:sp>
      <p:pic>
        <p:nvPicPr>
          <p:cNvPr id="3" name="Picture 2">
            <a:extLst>
              <a:ext uri="{FF2B5EF4-FFF2-40B4-BE49-F238E27FC236}">
                <a16:creationId xmlns:a16="http://schemas.microsoft.com/office/drawing/2014/main" id="{58031086-E0AC-41D8-B8FE-22C4FA0FE809}"/>
              </a:ext>
            </a:extLst>
          </p:cNvPr>
          <p:cNvPicPr>
            <a:picLocks noChangeAspect="1"/>
          </p:cNvPicPr>
          <p:nvPr/>
        </p:nvPicPr>
        <p:blipFill>
          <a:blip r:embed="rId2"/>
          <a:stretch>
            <a:fillRect/>
          </a:stretch>
        </p:blipFill>
        <p:spPr>
          <a:xfrm>
            <a:off x="0" y="0"/>
            <a:ext cx="8288826" cy="3215957"/>
          </a:xfrm>
          <a:prstGeom prst="rect">
            <a:avLst/>
          </a:prstGeom>
        </p:spPr>
      </p:pic>
      <p:pic>
        <p:nvPicPr>
          <p:cNvPr id="4" name="Picture 3">
            <a:extLst>
              <a:ext uri="{FF2B5EF4-FFF2-40B4-BE49-F238E27FC236}">
                <a16:creationId xmlns:a16="http://schemas.microsoft.com/office/drawing/2014/main" id="{9E3A1C3F-3D69-4622-962D-3A8CDB9A1F14}"/>
              </a:ext>
            </a:extLst>
          </p:cNvPr>
          <p:cNvPicPr>
            <a:picLocks/>
          </p:cNvPicPr>
          <p:nvPr/>
        </p:nvPicPr>
        <p:blipFill>
          <a:blip r:embed="rId3"/>
          <a:stretch>
            <a:fillRect/>
          </a:stretch>
        </p:blipFill>
        <p:spPr>
          <a:xfrm>
            <a:off x="15538" y="3137662"/>
            <a:ext cx="8293608" cy="3218688"/>
          </a:xfrm>
          <a:prstGeom prst="rect">
            <a:avLst/>
          </a:prstGeom>
        </p:spPr>
      </p:pic>
      <p:sp>
        <p:nvSpPr>
          <p:cNvPr id="5" name="TextBox 4">
            <a:extLst>
              <a:ext uri="{FF2B5EF4-FFF2-40B4-BE49-F238E27FC236}">
                <a16:creationId xmlns:a16="http://schemas.microsoft.com/office/drawing/2014/main" id="{AA102BC7-F8DC-48D7-B1D3-4D133B9E4218}"/>
              </a:ext>
            </a:extLst>
          </p:cNvPr>
          <p:cNvSpPr txBox="1"/>
          <p:nvPr/>
        </p:nvSpPr>
        <p:spPr>
          <a:xfrm>
            <a:off x="8537956" y="2491331"/>
            <a:ext cx="3833991" cy="923330"/>
          </a:xfrm>
          <a:prstGeom prst="rect">
            <a:avLst/>
          </a:prstGeom>
          <a:noFill/>
        </p:spPr>
        <p:txBody>
          <a:bodyPr wrap="square" rtlCol="0">
            <a:spAutoFit/>
          </a:bodyPr>
          <a:lstStyle/>
          <a:p>
            <a:r>
              <a:rPr lang="en-US" altLang="zh-CN" dirty="0"/>
              <a:t>Figure X. The 10 most associated disease related to HG versus LG (upper) and TIIA versus HG(lower)</a:t>
            </a:r>
            <a:endParaRPr lang="en-US" dirty="0"/>
          </a:p>
        </p:txBody>
      </p:sp>
    </p:spTree>
    <p:extLst>
      <p:ext uri="{BB962C8B-B14F-4D97-AF65-F5344CB8AC3E}">
        <p14:creationId xmlns:p14="http://schemas.microsoft.com/office/powerpoint/2010/main" val="958969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6454EB-141C-485F-B5D1-104A6BAE1D48}"/>
              </a:ext>
            </a:extLst>
          </p:cNvPr>
          <p:cNvSpPr>
            <a:spLocks noGrp="1"/>
          </p:cNvSpPr>
          <p:nvPr>
            <p:ph type="sldNum" sz="quarter" idx="12"/>
          </p:nvPr>
        </p:nvSpPr>
        <p:spPr>
          <a:xfrm>
            <a:off x="6822440" y="5806559"/>
            <a:ext cx="2743200" cy="365125"/>
          </a:xfrm>
        </p:spPr>
        <p:txBody>
          <a:bodyPr/>
          <a:lstStyle/>
          <a:p>
            <a:pPr algn="ctr"/>
            <a:r>
              <a:rPr lang="en-US" sz="1400" b="1" dirty="0"/>
              <a:t>TIIA/HG</a:t>
            </a:r>
          </a:p>
        </p:txBody>
      </p:sp>
      <p:pic>
        <p:nvPicPr>
          <p:cNvPr id="6" name="Picture 5">
            <a:extLst>
              <a:ext uri="{FF2B5EF4-FFF2-40B4-BE49-F238E27FC236}">
                <a16:creationId xmlns:a16="http://schemas.microsoft.com/office/drawing/2014/main" id="{174DF793-3393-4137-937A-13650C3CB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954008" cy="2764361"/>
          </a:xfrm>
          <a:prstGeom prst="rect">
            <a:avLst/>
          </a:prstGeom>
        </p:spPr>
      </p:pic>
      <p:sp>
        <p:nvSpPr>
          <p:cNvPr id="7" name="TextBox 6">
            <a:extLst>
              <a:ext uri="{FF2B5EF4-FFF2-40B4-BE49-F238E27FC236}">
                <a16:creationId xmlns:a16="http://schemas.microsoft.com/office/drawing/2014/main" id="{675DE0DE-65A6-49A5-9228-5291060C7153}"/>
              </a:ext>
            </a:extLst>
          </p:cNvPr>
          <p:cNvSpPr txBox="1"/>
          <p:nvPr/>
        </p:nvSpPr>
        <p:spPr>
          <a:xfrm>
            <a:off x="593889" y="5987018"/>
            <a:ext cx="3214540" cy="369332"/>
          </a:xfrm>
          <a:prstGeom prst="rect">
            <a:avLst/>
          </a:prstGeom>
          <a:noFill/>
        </p:spPr>
        <p:txBody>
          <a:bodyPr wrap="square" rtlCol="0">
            <a:spAutoFit/>
          </a:bodyPr>
          <a:lstStyle/>
          <a:p>
            <a:r>
              <a:rPr lang="en-US" dirty="0"/>
              <a:t>HG-LG</a:t>
            </a:r>
          </a:p>
        </p:txBody>
      </p:sp>
      <p:pic>
        <p:nvPicPr>
          <p:cNvPr id="9" name="Picture 8">
            <a:extLst>
              <a:ext uri="{FF2B5EF4-FFF2-40B4-BE49-F238E27FC236}">
                <a16:creationId xmlns:a16="http://schemas.microsoft.com/office/drawing/2014/main" id="{FB87DBC1-7142-4E4C-87E4-8DB2CFCBD7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64361"/>
            <a:ext cx="6036887" cy="2802840"/>
          </a:xfrm>
          <a:prstGeom prst="rect">
            <a:avLst/>
          </a:prstGeom>
        </p:spPr>
      </p:pic>
      <p:pic>
        <p:nvPicPr>
          <p:cNvPr id="8" name="Picture 7">
            <a:extLst>
              <a:ext uri="{FF2B5EF4-FFF2-40B4-BE49-F238E27FC236}">
                <a16:creationId xmlns:a16="http://schemas.microsoft.com/office/drawing/2014/main" id="{5D2B132A-CE62-41A0-ADE3-EBFEC2BE7E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0734" y="2807208"/>
            <a:ext cx="6046294" cy="2807208"/>
          </a:xfrm>
          <a:prstGeom prst="rect">
            <a:avLst/>
          </a:prstGeom>
        </p:spPr>
      </p:pic>
      <p:pic>
        <p:nvPicPr>
          <p:cNvPr id="10" name="Picture 9">
            <a:extLst>
              <a:ext uri="{FF2B5EF4-FFF2-40B4-BE49-F238E27FC236}">
                <a16:creationId xmlns:a16="http://schemas.microsoft.com/office/drawing/2014/main" id="{30C4CB38-223B-4918-B17D-9EA6202A7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4581" y="0"/>
            <a:ext cx="6046294" cy="2807208"/>
          </a:xfrm>
          <a:prstGeom prst="rect">
            <a:avLst/>
          </a:prstGeom>
        </p:spPr>
      </p:pic>
      <p:sp>
        <p:nvSpPr>
          <p:cNvPr id="11" name="TextBox 10">
            <a:extLst>
              <a:ext uri="{FF2B5EF4-FFF2-40B4-BE49-F238E27FC236}">
                <a16:creationId xmlns:a16="http://schemas.microsoft.com/office/drawing/2014/main" id="{8599045C-1564-4E5C-B951-7EA338034FDE}"/>
              </a:ext>
            </a:extLst>
          </p:cNvPr>
          <p:cNvSpPr txBox="1"/>
          <p:nvPr/>
        </p:nvSpPr>
        <p:spPr>
          <a:xfrm>
            <a:off x="1841578" y="6396437"/>
            <a:ext cx="5175315" cy="369332"/>
          </a:xfrm>
          <a:prstGeom prst="rect">
            <a:avLst/>
          </a:prstGeom>
          <a:noFill/>
        </p:spPr>
        <p:txBody>
          <a:bodyPr wrap="square" rtlCol="0">
            <a:spAutoFit/>
          </a:bodyPr>
          <a:lstStyle/>
          <a:p>
            <a:r>
              <a:rPr lang="en-US" altLang="zh-CN" dirty="0"/>
              <a:t>Disease &amp; TOX HG/LG (left) and TIIA/HG(right)</a:t>
            </a:r>
            <a:endParaRPr lang="en-US" dirty="0"/>
          </a:p>
        </p:txBody>
      </p:sp>
    </p:spTree>
    <p:extLst>
      <p:ext uri="{BB962C8B-B14F-4D97-AF65-F5344CB8AC3E}">
        <p14:creationId xmlns:p14="http://schemas.microsoft.com/office/powerpoint/2010/main" val="158868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6454EB-141C-485F-B5D1-104A6BAE1D48}"/>
              </a:ext>
            </a:extLst>
          </p:cNvPr>
          <p:cNvSpPr>
            <a:spLocks noGrp="1"/>
          </p:cNvSpPr>
          <p:nvPr>
            <p:ph type="sldNum" sz="quarter" idx="12"/>
          </p:nvPr>
        </p:nvSpPr>
        <p:spPr/>
        <p:txBody>
          <a:bodyPr/>
          <a:lstStyle/>
          <a:p>
            <a:fld id="{7D3A1EF2-E2F5-49D5-B6B4-E3B4DEFE85E7}" type="slidenum">
              <a:rPr lang="en-US" smtClean="0"/>
              <a:t>26</a:t>
            </a:fld>
            <a:endParaRPr lang="en-US"/>
          </a:p>
        </p:txBody>
      </p:sp>
      <p:pic>
        <p:nvPicPr>
          <p:cNvPr id="4" name="Picture 3">
            <a:extLst>
              <a:ext uri="{FF2B5EF4-FFF2-40B4-BE49-F238E27FC236}">
                <a16:creationId xmlns:a16="http://schemas.microsoft.com/office/drawing/2014/main" id="{4FF9F354-8168-45DB-880D-7C6B2BB85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854907" cy="3847510"/>
          </a:xfrm>
          <a:prstGeom prst="rect">
            <a:avLst/>
          </a:prstGeom>
        </p:spPr>
      </p:pic>
      <p:pic>
        <p:nvPicPr>
          <p:cNvPr id="6" name="Picture 5">
            <a:extLst>
              <a:ext uri="{FF2B5EF4-FFF2-40B4-BE49-F238E27FC236}">
                <a16:creationId xmlns:a16="http://schemas.microsoft.com/office/drawing/2014/main" id="{174DF793-3393-4137-937A-13650C3CB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47510"/>
            <a:ext cx="5954008" cy="2764361"/>
          </a:xfrm>
          <a:prstGeom prst="rect">
            <a:avLst/>
          </a:prstGeom>
        </p:spPr>
      </p:pic>
      <p:sp>
        <p:nvSpPr>
          <p:cNvPr id="7" name="TextBox 6">
            <a:extLst>
              <a:ext uri="{FF2B5EF4-FFF2-40B4-BE49-F238E27FC236}">
                <a16:creationId xmlns:a16="http://schemas.microsoft.com/office/drawing/2014/main" id="{675DE0DE-65A6-49A5-9228-5291060C7153}"/>
              </a:ext>
            </a:extLst>
          </p:cNvPr>
          <p:cNvSpPr txBox="1"/>
          <p:nvPr/>
        </p:nvSpPr>
        <p:spPr>
          <a:xfrm>
            <a:off x="6457361" y="886120"/>
            <a:ext cx="3214540" cy="369332"/>
          </a:xfrm>
          <a:prstGeom prst="rect">
            <a:avLst/>
          </a:prstGeom>
          <a:noFill/>
        </p:spPr>
        <p:txBody>
          <a:bodyPr wrap="square" rtlCol="0">
            <a:spAutoFit/>
          </a:bodyPr>
          <a:lstStyle/>
          <a:p>
            <a:r>
              <a:rPr lang="en-US" dirty="0"/>
              <a:t>HG-LG</a:t>
            </a:r>
          </a:p>
        </p:txBody>
      </p:sp>
      <p:pic>
        <p:nvPicPr>
          <p:cNvPr id="9" name="Picture 8">
            <a:extLst>
              <a:ext uri="{FF2B5EF4-FFF2-40B4-BE49-F238E27FC236}">
                <a16:creationId xmlns:a16="http://schemas.microsoft.com/office/drawing/2014/main" id="{FB87DBC1-7142-4E4C-87E4-8DB2CFCBD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4008" y="1255452"/>
            <a:ext cx="6036887" cy="2802840"/>
          </a:xfrm>
          <a:prstGeom prst="rect">
            <a:avLst/>
          </a:prstGeom>
        </p:spPr>
      </p:pic>
    </p:spTree>
    <p:extLst>
      <p:ext uri="{BB962C8B-B14F-4D97-AF65-F5344CB8AC3E}">
        <p14:creationId xmlns:p14="http://schemas.microsoft.com/office/powerpoint/2010/main" val="4110433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9557F9-D168-4AA6-A081-DE05BC96CF0C}"/>
              </a:ext>
            </a:extLst>
          </p:cNvPr>
          <p:cNvSpPr>
            <a:spLocks noGrp="1"/>
          </p:cNvSpPr>
          <p:nvPr>
            <p:ph type="sldNum" sz="quarter" idx="12"/>
          </p:nvPr>
        </p:nvSpPr>
        <p:spPr/>
        <p:txBody>
          <a:bodyPr/>
          <a:lstStyle/>
          <a:p>
            <a:fld id="{7D3A1EF2-E2F5-49D5-B6B4-E3B4DEFE85E7}" type="slidenum">
              <a:rPr lang="en-US" smtClean="0"/>
              <a:t>27</a:t>
            </a:fld>
            <a:endParaRPr lang="en-US"/>
          </a:p>
        </p:txBody>
      </p:sp>
      <p:pic>
        <p:nvPicPr>
          <p:cNvPr id="4" name="Picture 3">
            <a:extLst>
              <a:ext uri="{FF2B5EF4-FFF2-40B4-BE49-F238E27FC236}">
                <a16:creationId xmlns:a16="http://schemas.microsoft.com/office/drawing/2014/main" id="{65DEEB9A-1634-4195-844A-67FA5EFCF3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27433" cy="3303742"/>
          </a:xfrm>
          <a:prstGeom prst="rect">
            <a:avLst/>
          </a:prstGeom>
        </p:spPr>
      </p:pic>
      <p:pic>
        <p:nvPicPr>
          <p:cNvPr id="6" name="Picture 5">
            <a:extLst>
              <a:ext uri="{FF2B5EF4-FFF2-40B4-BE49-F238E27FC236}">
                <a16:creationId xmlns:a16="http://schemas.microsoft.com/office/drawing/2014/main" id="{4C240BE0-D562-43CE-995C-057C0183E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62375"/>
            <a:ext cx="6667500" cy="3095625"/>
          </a:xfrm>
          <a:prstGeom prst="rect">
            <a:avLst/>
          </a:prstGeom>
        </p:spPr>
      </p:pic>
      <p:pic>
        <p:nvPicPr>
          <p:cNvPr id="10" name="Picture 9">
            <a:extLst>
              <a:ext uri="{FF2B5EF4-FFF2-40B4-BE49-F238E27FC236}">
                <a16:creationId xmlns:a16="http://schemas.microsoft.com/office/drawing/2014/main" id="{7D7494EF-23BC-4CC9-8557-97FC58C1FE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4500" y="208117"/>
            <a:ext cx="6667500" cy="3095625"/>
          </a:xfrm>
          <a:prstGeom prst="rect">
            <a:avLst/>
          </a:prstGeom>
        </p:spPr>
      </p:pic>
    </p:spTree>
    <p:extLst>
      <p:ext uri="{BB962C8B-B14F-4D97-AF65-F5344CB8AC3E}">
        <p14:creationId xmlns:p14="http://schemas.microsoft.com/office/powerpoint/2010/main" val="1392124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149689-6230-45CB-AC80-B39CD1721D07}"/>
              </a:ext>
            </a:extLst>
          </p:cNvPr>
          <p:cNvSpPr>
            <a:spLocks noGrp="1"/>
          </p:cNvSpPr>
          <p:nvPr>
            <p:ph type="sldNum" sz="quarter" idx="12"/>
          </p:nvPr>
        </p:nvSpPr>
        <p:spPr/>
        <p:txBody>
          <a:bodyPr/>
          <a:lstStyle/>
          <a:p>
            <a:fld id="{7D3A1EF2-E2F5-49D5-B6B4-E3B4DEFE85E7}" type="slidenum">
              <a:rPr lang="en-US" smtClean="0"/>
              <a:t>28</a:t>
            </a:fld>
            <a:endParaRPr lang="en-US"/>
          </a:p>
        </p:txBody>
      </p:sp>
    </p:spTree>
    <p:extLst>
      <p:ext uri="{BB962C8B-B14F-4D97-AF65-F5344CB8AC3E}">
        <p14:creationId xmlns:p14="http://schemas.microsoft.com/office/powerpoint/2010/main" val="4066315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914182-C41E-49D2-8B7F-B3697655F019}"/>
              </a:ext>
            </a:extLst>
          </p:cNvPr>
          <p:cNvSpPr>
            <a:spLocks noGrp="1"/>
          </p:cNvSpPr>
          <p:nvPr>
            <p:ph type="sldNum" sz="quarter" idx="12"/>
          </p:nvPr>
        </p:nvSpPr>
        <p:spPr/>
        <p:txBody>
          <a:bodyPr/>
          <a:lstStyle/>
          <a:p>
            <a:fld id="{7D3A1EF2-E2F5-49D5-B6B4-E3B4DEFE85E7}" type="slidenum">
              <a:rPr lang="en-US" smtClean="0"/>
              <a:t>29</a:t>
            </a:fld>
            <a:endParaRPr lang="en-US"/>
          </a:p>
        </p:txBody>
      </p:sp>
      <p:sp>
        <p:nvSpPr>
          <p:cNvPr id="3" name="TextBox 2">
            <a:extLst>
              <a:ext uri="{FF2B5EF4-FFF2-40B4-BE49-F238E27FC236}">
                <a16:creationId xmlns:a16="http://schemas.microsoft.com/office/drawing/2014/main" id="{5B7CA3F8-EFD3-4ABB-B03E-94A5930C9B27}"/>
              </a:ext>
            </a:extLst>
          </p:cNvPr>
          <p:cNvSpPr txBox="1"/>
          <p:nvPr/>
        </p:nvSpPr>
        <p:spPr>
          <a:xfrm>
            <a:off x="3125972" y="2158409"/>
            <a:ext cx="7846828" cy="369332"/>
          </a:xfrm>
          <a:prstGeom prst="rect">
            <a:avLst/>
          </a:prstGeom>
          <a:noFill/>
        </p:spPr>
        <p:txBody>
          <a:bodyPr wrap="square" rtlCol="0">
            <a:spAutoFit/>
          </a:bodyPr>
          <a:lstStyle/>
          <a:p>
            <a:pPr algn="ctr"/>
            <a:r>
              <a:rPr lang="en-US" dirty="0"/>
              <a:t>End for formal figures</a:t>
            </a:r>
          </a:p>
        </p:txBody>
      </p:sp>
    </p:spTree>
    <p:extLst>
      <p:ext uri="{BB962C8B-B14F-4D97-AF65-F5344CB8AC3E}">
        <p14:creationId xmlns:p14="http://schemas.microsoft.com/office/powerpoint/2010/main" val="17751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C7-A3D6-4710-8733-E46BC93F51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71FC52-D902-4A96-9D53-3F44DF15EBF0}"/>
              </a:ext>
            </a:extLst>
          </p:cNvPr>
          <p:cNvSpPr>
            <a:spLocks noGrp="1"/>
          </p:cNvSpPr>
          <p:nvPr>
            <p:ph idx="1"/>
          </p:nvPr>
        </p:nvSpPr>
        <p:spPr/>
        <p:txBody>
          <a:bodyPr/>
          <a:lstStyle/>
          <a:p>
            <a:r>
              <a:rPr lang="en-US" dirty="0"/>
              <a:t>Figure 2. Overview of the differentially expressed genes in 2 comparisons among 3 groups (HG/LG and TIIA/HG). (A) Doughnut Heat map of </a:t>
            </a:r>
            <a:r>
              <a:rPr lang="en-US" dirty="0">
                <a:solidFill>
                  <a:srgbClr val="FF0000"/>
                </a:solidFill>
                <a:highlight>
                  <a:srgbClr val="FFFF00"/>
                </a:highlight>
              </a:rPr>
              <a:t>top ?</a:t>
            </a:r>
            <a:r>
              <a:rPr lang="en-US" dirty="0"/>
              <a:t> Genes with differential expression that appeared in HG versus LG group and TIIA versus HG group. (B, C) Venn diagrams comparing the up-regulated (red) and down-regulated genes (green) between HG versus LG group and TIIA versus HG group. Genes with log2 fold changes greater than 0.3 were counted.</a:t>
            </a:r>
          </a:p>
        </p:txBody>
      </p:sp>
      <p:sp>
        <p:nvSpPr>
          <p:cNvPr id="4" name="Slide Number Placeholder 3">
            <a:extLst>
              <a:ext uri="{FF2B5EF4-FFF2-40B4-BE49-F238E27FC236}">
                <a16:creationId xmlns:a16="http://schemas.microsoft.com/office/drawing/2014/main" id="{5214C271-484F-489C-935D-8B29A631BF5D}"/>
              </a:ext>
            </a:extLst>
          </p:cNvPr>
          <p:cNvSpPr>
            <a:spLocks noGrp="1"/>
          </p:cNvSpPr>
          <p:nvPr>
            <p:ph type="sldNum" sz="quarter" idx="12"/>
          </p:nvPr>
        </p:nvSpPr>
        <p:spPr/>
        <p:txBody>
          <a:bodyPr/>
          <a:lstStyle/>
          <a:p>
            <a:fld id="{7D3A1EF2-E2F5-49D5-B6B4-E3B4DEFE85E7}" type="slidenum">
              <a:rPr lang="en-US" smtClean="0"/>
              <a:t>3</a:t>
            </a:fld>
            <a:endParaRPr lang="en-US"/>
          </a:p>
        </p:txBody>
      </p:sp>
    </p:spTree>
    <p:extLst>
      <p:ext uri="{BB962C8B-B14F-4D97-AF65-F5344CB8AC3E}">
        <p14:creationId xmlns:p14="http://schemas.microsoft.com/office/powerpoint/2010/main" val="2136155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A042F7-C57D-48E6-90CA-30B98B152FAF}"/>
              </a:ext>
            </a:extLst>
          </p:cNvPr>
          <p:cNvSpPr>
            <a:spLocks noGrp="1"/>
          </p:cNvSpPr>
          <p:nvPr>
            <p:ph type="sldNum" sz="quarter" idx="12"/>
          </p:nvPr>
        </p:nvSpPr>
        <p:spPr/>
        <p:txBody>
          <a:bodyPr/>
          <a:lstStyle/>
          <a:p>
            <a:fld id="{7D3A1EF2-E2F5-49D5-B6B4-E3B4DEFE85E7}" type="slidenum">
              <a:rPr lang="en-US" smtClean="0"/>
              <a:t>30</a:t>
            </a:fld>
            <a:endParaRPr lang="en-US"/>
          </a:p>
        </p:txBody>
      </p:sp>
      <p:sp>
        <p:nvSpPr>
          <p:cNvPr id="3" name="Rectangle 2">
            <a:extLst>
              <a:ext uri="{FF2B5EF4-FFF2-40B4-BE49-F238E27FC236}">
                <a16:creationId xmlns:a16="http://schemas.microsoft.com/office/drawing/2014/main" id="{5F9D2D08-C5C6-4221-948E-9A8BF376D374}"/>
              </a:ext>
            </a:extLst>
          </p:cNvPr>
          <p:cNvSpPr/>
          <p:nvPr/>
        </p:nvSpPr>
        <p:spPr>
          <a:xfrm>
            <a:off x="1391920" y="406400"/>
            <a:ext cx="10718800" cy="6740307"/>
          </a:xfrm>
          <a:prstGeom prst="rect">
            <a:avLst/>
          </a:prstGeom>
        </p:spPr>
        <p:txBody>
          <a:bodyPr wrap="square">
            <a:spAutoFit/>
          </a:bodyPr>
          <a:lstStyle/>
          <a:p>
            <a:endParaRPr lang="en-US" dirty="0"/>
          </a:p>
          <a:p>
            <a:r>
              <a:rPr lang="en-US" dirty="0"/>
              <a:t>Synonym(s): </a:t>
            </a:r>
          </a:p>
          <a:p>
            <a:r>
              <a:rPr lang="en-US" dirty="0"/>
              <a:t> neuromedin U, NMU-23, NMU25, Nmu-r1 </a:t>
            </a:r>
          </a:p>
          <a:p>
            <a:endParaRPr lang="en-US" dirty="0"/>
          </a:p>
          <a:p>
            <a:r>
              <a:rPr lang="en-US" dirty="0"/>
              <a:t>NCBI CDD Domains (</a:t>
            </a:r>
            <a:r>
              <a:rPr lang="en-US" dirty="0" err="1"/>
              <a:t>Superfamilies</a:t>
            </a:r>
            <a:r>
              <a:rPr lang="en-US" dirty="0"/>
              <a:t> / Multi-Domains): </a:t>
            </a:r>
          </a:p>
          <a:p>
            <a:r>
              <a:rPr lang="en-US" dirty="0"/>
              <a:t> Neuromedin U </a:t>
            </a:r>
          </a:p>
          <a:p>
            <a:endParaRPr lang="en-US" dirty="0"/>
          </a:p>
          <a:p>
            <a:r>
              <a:rPr lang="en-US" dirty="0"/>
              <a:t>role in cell:  </a:t>
            </a:r>
          </a:p>
          <a:p>
            <a:r>
              <a:rPr lang="en-US" dirty="0"/>
              <a:t> synaptic transmission, elevation in, size, quantity, formation, activation, activation in, degranulation, expression in, phosphorylation </a:t>
            </a:r>
          </a:p>
          <a:p>
            <a:endParaRPr lang="en-US" dirty="0"/>
          </a:p>
          <a:p>
            <a:r>
              <a:rPr lang="en-US" dirty="0"/>
              <a:t>disease:  </a:t>
            </a:r>
          </a:p>
          <a:p>
            <a:r>
              <a:rPr lang="en-US" dirty="0"/>
              <a:t> obesity, hepatic steatosis, hyperglycemia, hyperphagia, edema, invasive breast cancer, breast carcinoma, invasive breast carcinoma, endometrial adenocarcinoma formation, endometrial adenocarcinoma, epithelial thyroid cancer, thyroid carcinoma, rectum cancer, colorectal </a:t>
            </a:r>
            <a:r>
              <a:rPr lang="en-US" dirty="0" err="1"/>
              <a:t>carcinomagenesis</a:t>
            </a:r>
            <a:r>
              <a:rPr lang="en-US" dirty="0"/>
              <a:t>, rectal adenocarcinoma, squamous cell lung cancer, lung squamous cell carcinoma, lung adenocarcinoma formation, lung adenocarcinoma, colon epithelial cancer, colon adenocarcinoma, transitional cell bladder cancer, urothelial bladder carcinoma, arthritis, uterine serous papillary cancer, </a:t>
            </a:r>
            <a:r>
              <a:rPr lang="en-US" dirty="0" err="1"/>
              <a:t>hypophagia</a:t>
            </a:r>
            <a:r>
              <a:rPr lang="en-US" dirty="0"/>
              <a:t>, hyperinsulinism, hyperleptinemia, hyperlipidemia </a:t>
            </a:r>
          </a:p>
          <a:p>
            <a:r>
              <a:rPr lang="en-US" dirty="0"/>
              <a:t>NMU	These results suggested that NMU can act directly on β cells through NMUR1 in an autocrine or paracrine fashion to suppress insulin secretion. 										</a:t>
            </a:r>
          </a:p>
          <a:p>
            <a:r>
              <a:rPr lang="en-US" dirty="0"/>
              <a:t>	</a:t>
            </a:r>
            <a:r>
              <a:rPr lang="en-US" dirty="0">
                <a:highlight>
                  <a:srgbClr val="FFFF00"/>
                </a:highlight>
              </a:rPr>
              <a:t>Neuromedin U suppresses glucose-stimulated insulin secretion in pancreatic β cells ???	</a:t>
            </a:r>
            <a:r>
              <a:rPr lang="en-US" dirty="0"/>
              <a:t>									</a:t>
            </a:r>
          </a:p>
          <a:p>
            <a:endParaRPr lang="en-US" dirty="0"/>
          </a:p>
        </p:txBody>
      </p:sp>
    </p:spTree>
    <p:extLst>
      <p:ext uri="{BB962C8B-B14F-4D97-AF65-F5344CB8AC3E}">
        <p14:creationId xmlns:p14="http://schemas.microsoft.com/office/powerpoint/2010/main" val="1988918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209840-E798-4260-92F4-2D4EED62A992}"/>
              </a:ext>
            </a:extLst>
          </p:cNvPr>
          <p:cNvSpPr>
            <a:spLocks noGrp="1"/>
          </p:cNvSpPr>
          <p:nvPr>
            <p:ph type="sldNum" sz="quarter" idx="12"/>
          </p:nvPr>
        </p:nvSpPr>
        <p:spPr/>
        <p:txBody>
          <a:bodyPr/>
          <a:lstStyle/>
          <a:p>
            <a:fld id="{7D3A1EF2-E2F5-49D5-B6B4-E3B4DEFE85E7}" type="slidenum">
              <a:rPr lang="en-US" smtClean="0"/>
              <a:t>31</a:t>
            </a:fld>
            <a:endParaRPr lang="en-US"/>
          </a:p>
        </p:txBody>
      </p:sp>
      <p:pic>
        <p:nvPicPr>
          <p:cNvPr id="4" name="Picture 3">
            <a:extLst>
              <a:ext uri="{FF2B5EF4-FFF2-40B4-BE49-F238E27FC236}">
                <a16:creationId xmlns:a16="http://schemas.microsoft.com/office/drawing/2014/main" id="{69BC9899-8B14-4928-83B3-1443027DF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5" name="Rectangle 4">
            <a:extLst>
              <a:ext uri="{FF2B5EF4-FFF2-40B4-BE49-F238E27FC236}">
                <a16:creationId xmlns:a16="http://schemas.microsoft.com/office/drawing/2014/main" id="{0FF1D7D9-583C-46DD-89A5-3AADB5F1F6C3}"/>
              </a:ext>
            </a:extLst>
          </p:cNvPr>
          <p:cNvSpPr/>
          <p:nvPr/>
        </p:nvSpPr>
        <p:spPr>
          <a:xfrm>
            <a:off x="6563360" y="136525"/>
            <a:ext cx="4470400" cy="5632311"/>
          </a:xfrm>
          <a:prstGeom prst="rect">
            <a:avLst/>
          </a:prstGeom>
        </p:spPr>
        <p:txBody>
          <a:bodyPr wrap="square">
            <a:spAutoFit/>
          </a:bodyPr>
          <a:lstStyle/>
          <a:p>
            <a:endParaRPr lang="en-US" dirty="0"/>
          </a:p>
          <a:p>
            <a:r>
              <a:rPr lang="en-US" dirty="0"/>
              <a:t>Entrez Gene Name: </a:t>
            </a:r>
          </a:p>
          <a:p>
            <a:r>
              <a:rPr lang="en-US" dirty="0"/>
              <a:t> bone morphogenetic protein 8b </a:t>
            </a:r>
          </a:p>
          <a:p>
            <a:endParaRPr lang="en-US" dirty="0"/>
          </a:p>
          <a:p>
            <a:r>
              <a:rPr lang="en-US" dirty="0"/>
              <a:t>Synonym(s): </a:t>
            </a:r>
          </a:p>
          <a:p>
            <a:r>
              <a:rPr lang="en-US" dirty="0"/>
              <a:t> bone morphogenetic protein 8b, Op3 </a:t>
            </a:r>
          </a:p>
          <a:p>
            <a:endParaRPr lang="en-US" dirty="0"/>
          </a:p>
          <a:p>
            <a:r>
              <a:rPr lang="en-US" dirty="0"/>
              <a:t>role in cell:  </a:t>
            </a:r>
          </a:p>
          <a:p>
            <a:r>
              <a:rPr lang="en-US" dirty="0"/>
              <a:t> abnormal morphology, number, lack, apoptosis, development, morphology, quantity, differentiation, proliferation </a:t>
            </a:r>
          </a:p>
          <a:p>
            <a:endParaRPr lang="en-US" dirty="0"/>
          </a:p>
          <a:p>
            <a:r>
              <a:rPr lang="en-US" dirty="0"/>
              <a:t>disease:  </a:t>
            </a:r>
          </a:p>
          <a:p>
            <a:r>
              <a:rPr lang="en-US" dirty="0"/>
              <a:t> growth failure, developmental delay, hyperplasia </a:t>
            </a:r>
          </a:p>
          <a:p>
            <a:endParaRPr lang="en-US" dirty="0"/>
          </a:p>
          <a:p>
            <a:endParaRPr lang="en-US" dirty="0"/>
          </a:p>
          <a:p>
            <a:endParaRPr lang="en-US" dirty="0"/>
          </a:p>
          <a:p>
            <a:r>
              <a:rPr lang="en-US" dirty="0"/>
              <a:t>Loss of BMP8B substantially increases susceptibility to diet-induced obesity</a:t>
            </a:r>
          </a:p>
        </p:txBody>
      </p:sp>
    </p:spTree>
    <p:extLst>
      <p:ext uri="{BB962C8B-B14F-4D97-AF65-F5344CB8AC3E}">
        <p14:creationId xmlns:p14="http://schemas.microsoft.com/office/powerpoint/2010/main" val="2180713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652508-9F03-4381-8D04-AC4F98DBA368}"/>
              </a:ext>
            </a:extLst>
          </p:cNvPr>
          <p:cNvSpPr>
            <a:spLocks noGrp="1"/>
          </p:cNvSpPr>
          <p:nvPr>
            <p:ph type="sldNum" sz="quarter" idx="12"/>
          </p:nvPr>
        </p:nvSpPr>
        <p:spPr/>
        <p:txBody>
          <a:bodyPr/>
          <a:lstStyle/>
          <a:p>
            <a:fld id="{7D3A1EF2-E2F5-49D5-B6B4-E3B4DEFE85E7}" type="slidenum">
              <a:rPr lang="en-US" smtClean="0"/>
              <a:t>32</a:t>
            </a:fld>
            <a:endParaRPr lang="en-US"/>
          </a:p>
        </p:txBody>
      </p:sp>
      <p:pic>
        <p:nvPicPr>
          <p:cNvPr id="4" name="Picture 3">
            <a:extLst>
              <a:ext uri="{FF2B5EF4-FFF2-40B4-BE49-F238E27FC236}">
                <a16:creationId xmlns:a16="http://schemas.microsoft.com/office/drawing/2014/main" id="{38B9802D-DA8F-4E6C-B973-A45EA36C4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1" y="0"/>
            <a:ext cx="6858000" cy="6858000"/>
          </a:xfrm>
          <a:prstGeom prst="rect">
            <a:avLst/>
          </a:prstGeom>
        </p:spPr>
      </p:pic>
      <p:sp>
        <p:nvSpPr>
          <p:cNvPr id="5" name="Rectangle 4">
            <a:extLst>
              <a:ext uri="{FF2B5EF4-FFF2-40B4-BE49-F238E27FC236}">
                <a16:creationId xmlns:a16="http://schemas.microsoft.com/office/drawing/2014/main" id="{BC165FAC-CDEB-4365-9018-0C4EFB5288F9}"/>
              </a:ext>
            </a:extLst>
          </p:cNvPr>
          <p:cNvSpPr/>
          <p:nvPr/>
        </p:nvSpPr>
        <p:spPr>
          <a:xfrm>
            <a:off x="6827520" y="0"/>
            <a:ext cx="5212079" cy="5632311"/>
          </a:xfrm>
          <a:prstGeom prst="rect">
            <a:avLst/>
          </a:prstGeom>
        </p:spPr>
        <p:txBody>
          <a:bodyPr wrap="square">
            <a:spAutoFit/>
          </a:bodyPr>
          <a:lstStyle/>
          <a:p>
            <a:endParaRPr lang="en-US" dirty="0"/>
          </a:p>
          <a:p>
            <a:r>
              <a:rPr lang="en-US" dirty="0"/>
              <a:t>Entrez Gene Name: </a:t>
            </a:r>
          </a:p>
          <a:p>
            <a:r>
              <a:rPr lang="en-US" dirty="0"/>
              <a:t> fibrinogen like 2 </a:t>
            </a:r>
          </a:p>
          <a:p>
            <a:endParaRPr lang="en-US" dirty="0"/>
          </a:p>
          <a:p>
            <a:r>
              <a:rPr lang="en-US" dirty="0"/>
              <a:t>Synonym(s): </a:t>
            </a:r>
          </a:p>
          <a:p>
            <a:r>
              <a:rPr lang="en-US" dirty="0"/>
              <a:t> AI385601, fibrinogen-like 2, fibrinogen-like protein 2, FIBROLEUKIN, </a:t>
            </a:r>
            <a:r>
              <a:rPr lang="en-US" dirty="0" err="1"/>
              <a:t>musfiblp</a:t>
            </a:r>
            <a:r>
              <a:rPr lang="en-US" dirty="0"/>
              <a:t>, PCA protein (70 </a:t>
            </a:r>
            <a:r>
              <a:rPr lang="en-US" dirty="0" err="1"/>
              <a:t>kDa</a:t>
            </a:r>
            <a:r>
              <a:rPr lang="en-US" dirty="0"/>
              <a:t>), pT49, T49 </a:t>
            </a:r>
          </a:p>
          <a:p>
            <a:r>
              <a:rPr lang="en-US" dirty="0"/>
              <a:t>role in cell:  </a:t>
            </a:r>
          </a:p>
          <a:p>
            <a:r>
              <a:rPr lang="en-US" dirty="0"/>
              <a:t> degranulation, production in, necrosis, cellular infiltration by, proliferation, apoptosis </a:t>
            </a:r>
          </a:p>
          <a:p>
            <a:endParaRPr lang="en-US" dirty="0"/>
          </a:p>
          <a:p>
            <a:r>
              <a:rPr lang="en-US" dirty="0"/>
              <a:t>disease:  </a:t>
            </a:r>
          </a:p>
          <a:p>
            <a:r>
              <a:rPr lang="en-US" dirty="0"/>
              <a:t> uterine serous papillary cancer, systemic juvenile idiopathic arthritis </a:t>
            </a:r>
          </a:p>
          <a:p>
            <a:endParaRPr lang="en-US" dirty="0"/>
          </a:p>
          <a:p>
            <a:r>
              <a:rPr lang="en-US" dirty="0"/>
              <a:t>Fgl2                  Fibrinogen-like protein 2 expression correlates with </a:t>
            </a:r>
            <a:r>
              <a:rPr lang="en-US" dirty="0" err="1"/>
              <a:t>microthrombosis</a:t>
            </a:r>
            <a:r>
              <a:rPr lang="en-US" dirty="0"/>
              <a:t> in rats with type 2 diabetic nephropathy</a:t>
            </a:r>
          </a:p>
          <a:p>
            <a:endParaRPr lang="en-US" dirty="0"/>
          </a:p>
        </p:txBody>
      </p:sp>
    </p:spTree>
    <p:extLst>
      <p:ext uri="{BB962C8B-B14F-4D97-AF65-F5344CB8AC3E}">
        <p14:creationId xmlns:p14="http://schemas.microsoft.com/office/powerpoint/2010/main" val="167869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0D5E32-0D8B-4073-924A-0110E50C4316}"/>
              </a:ext>
            </a:extLst>
          </p:cNvPr>
          <p:cNvSpPr>
            <a:spLocks noGrp="1"/>
          </p:cNvSpPr>
          <p:nvPr>
            <p:ph type="sldNum" sz="quarter" idx="12"/>
          </p:nvPr>
        </p:nvSpPr>
        <p:spPr/>
        <p:txBody>
          <a:bodyPr/>
          <a:lstStyle/>
          <a:p>
            <a:fld id="{7D3A1EF2-E2F5-49D5-B6B4-E3B4DEFE85E7}" type="slidenum">
              <a:rPr lang="en-US" smtClean="0"/>
              <a:t>33</a:t>
            </a:fld>
            <a:endParaRPr lang="en-US"/>
          </a:p>
        </p:txBody>
      </p:sp>
      <p:pic>
        <p:nvPicPr>
          <p:cNvPr id="4" name="Picture 3">
            <a:extLst>
              <a:ext uri="{FF2B5EF4-FFF2-40B4-BE49-F238E27FC236}">
                <a16:creationId xmlns:a16="http://schemas.microsoft.com/office/drawing/2014/main" id="{AD9C612B-7F1F-4A18-A009-5734973B1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1" y="0"/>
            <a:ext cx="6858000" cy="6858000"/>
          </a:xfrm>
          <a:prstGeom prst="rect">
            <a:avLst/>
          </a:prstGeom>
        </p:spPr>
      </p:pic>
      <p:sp>
        <p:nvSpPr>
          <p:cNvPr id="5" name="Rectangle 4">
            <a:extLst>
              <a:ext uri="{FF2B5EF4-FFF2-40B4-BE49-F238E27FC236}">
                <a16:creationId xmlns:a16="http://schemas.microsoft.com/office/drawing/2014/main" id="{FDD9850C-64A7-462F-9C12-2F65DCFC2A7D}"/>
              </a:ext>
            </a:extLst>
          </p:cNvPr>
          <p:cNvSpPr/>
          <p:nvPr/>
        </p:nvSpPr>
        <p:spPr>
          <a:xfrm>
            <a:off x="6543040" y="0"/>
            <a:ext cx="5567680" cy="6740307"/>
          </a:xfrm>
          <a:prstGeom prst="rect">
            <a:avLst/>
          </a:prstGeom>
        </p:spPr>
        <p:txBody>
          <a:bodyPr wrap="square">
            <a:spAutoFit/>
          </a:bodyPr>
          <a:lstStyle/>
          <a:p>
            <a:endParaRPr lang="en-US" dirty="0"/>
          </a:p>
          <a:p>
            <a:r>
              <a:rPr lang="en-US" dirty="0"/>
              <a:t>Entrez Gene Name: </a:t>
            </a:r>
          </a:p>
          <a:p>
            <a:r>
              <a:rPr lang="en-US" dirty="0"/>
              <a:t> </a:t>
            </a:r>
            <a:r>
              <a:rPr lang="en-US" dirty="0" err="1"/>
              <a:t>gulonolactone</a:t>
            </a:r>
            <a:r>
              <a:rPr lang="en-US" dirty="0"/>
              <a:t> (L-) oxidase </a:t>
            </a:r>
          </a:p>
          <a:p>
            <a:endParaRPr lang="en-US" dirty="0"/>
          </a:p>
          <a:p>
            <a:r>
              <a:rPr lang="en-US" dirty="0"/>
              <a:t>Synonym(s): </a:t>
            </a:r>
          </a:p>
          <a:p>
            <a:r>
              <a:rPr lang="en-US" dirty="0"/>
              <a:t> 5730581M22, AU018375, BC028822, D-Arabino-1,4-lactone oxidase (GULO) similar, GLO, </a:t>
            </a:r>
            <a:r>
              <a:rPr lang="en-US" dirty="0" err="1"/>
              <a:t>gulonolactone</a:t>
            </a:r>
            <a:r>
              <a:rPr lang="en-US" dirty="0"/>
              <a:t> (L-) oxidase, LGO, L-</a:t>
            </a:r>
            <a:r>
              <a:rPr lang="en-US" dirty="0" err="1"/>
              <a:t>gulono</a:t>
            </a:r>
            <a:r>
              <a:rPr lang="en-US" dirty="0"/>
              <a:t>-gamma-lactone oxidase, L-</a:t>
            </a:r>
            <a:r>
              <a:rPr lang="en-US" dirty="0" err="1"/>
              <a:t>Gulonolactone</a:t>
            </a:r>
            <a:r>
              <a:rPr lang="en-US" dirty="0"/>
              <a:t> oxidase, L-</a:t>
            </a:r>
            <a:r>
              <a:rPr lang="en-US" dirty="0" err="1"/>
              <a:t>gulono</a:t>
            </a:r>
            <a:r>
              <a:rPr lang="en-US" dirty="0"/>
              <a:t>-</a:t>
            </a:r>
            <a:r>
              <a:rPr lang="el-GR" dirty="0"/>
              <a:t>γ-</a:t>
            </a:r>
            <a:r>
              <a:rPr lang="en-US" dirty="0"/>
              <a:t>lactone oxidase, LOC100505222, </a:t>
            </a:r>
            <a:r>
              <a:rPr lang="en-US" dirty="0" err="1"/>
              <a:t>sfx</a:t>
            </a:r>
            <a:r>
              <a:rPr lang="en-US" dirty="0"/>
              <a:t>, </a:t>
            </a:r>
            <a:r>
              <a:rPr lang="en-US" dirty="0" err="1"/>
              <a:t>unh</a:t>
            </a:r>
            <a:r>
              <a:rPr lang="en-US" dirty="0"/>
              <a:t>, unhip </a:t>
            </a:r>
          </a:p>
          <a:p>
            <a:endParaRPr lang="en-US" dirty="0"/>
          </a:p>
          <a:p>
            <a:r>
              <a:rPr lang="en-US" dirty="0"/>
              <a:t>role in cell:  </a:t>
            </a:r>
          </a:p>
          <a:p>
            <a:r>
              <a:rPr lang="en-US" dirty="0"/>
              <a:t> number, expression in, proliferation </a:t>
            </a:r>
          </a:p>
          <a:p>
            <a:endParaRPr lang="en-US" dirty="0"/>
          </a:p>
          <a:p>
            <a:r>
              <a:rPr lang="en-US" b="1" dirty="0"/>
              <a:t>disease:  </a:t>
            </a:r>
          </a:p>
          <a:p>
            <a:r>
              <a:rPr lang="en-US" b="1" dirty="0"/>
              <a:t> weight loss, growth failure, anemia, bleeding, desquamation </a:t>
            </a:r>
          </a:p>
          <a:p>
            <a:r>
              <a:rPr lang="en-US" dirty="0"/>
              <a:t>the activity of L-</a:t>
            </a:r>
            <a:r>
              <a:rPr lang="en-US" dirty="0" err="1"/>
              <a:t>gulono</a:t>
            </a:r>
            <a:r>
              <a:rPr lang="en-US" dirty="0"/>
              <a:t>-gamma-lactone oxidase (GLO), a terminal enzyme of AA biosynthesis [14], is impaired in diabetic animals and decreased GLO activity impairs the ability to synthesize AA [15].	</a:t>
            </a:r>
          </a:p>
          <a:p>
            <a:r>
              <a:rPr lang="en-US" dirty="0"/>
              <a:t>Impaired ascorbic acid metabolism in streptozotocin-induced diabetic rats</a:t>
            </a:r>
          </a:p>
          <a:p>
            <a:endParaRPr lang="en-US" dirty="0"/>
          </a:p>
        </p:txBody>
      </p:sp>
    </p:spTree>
    <p:extLst>
      <p:ext uri="{BB962C8B-B14F-4D97-AF65-F5344CB8AC3E}">
        <p14:creationId xmlns:p14="http://schemas.microsoft.com/office/powerpoint/2010/main" val="4230595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B1A4B1-04ED-450E-9763-1825C85AB8E1}"/>
              </a:ext>
            </a:extLst>
          </p:cNvPr>
          <p:cNvSpPr>
            <a:spLocks noGrp="1"/>
          </p:cNvSpPr>
          <p:nvPr>
            <p:ph type="sldNum" sz="quarter" idx="12"/>
          </p:nvPr>
        </p:nvSpPr>
        <p:spPr/>
        <p:txBody>
          <a:bodyPr/>
          <a:lstStyle/>
          <a:p>
            <a:fld id="{7D3A1EF2-E2F5-49D5-B6B4-E3B4DEFE85E7}" type="slidenum">
              <a:rPr lang="en-US" smtClean="0"/>
              <a:t>34</a:t>
            </a:fld>
            <a:endParaRPr lang="en-US"/>
          </a:p>
        </p:txBody>
      </p:sp>
      <p:pic>
        <p:nvPicPr>
          <p:cNvPr id="4" name="Picture 3">
            <a:extLst>
              <a:ext uri="{FF2B5EF4-FFF2-40B4-BE49-F238E27FC236}">
                <a16:creationId xmlns:a16="http://schemas.microsoft.com/office/drawing/2014/main" id="{D44AFB0B-D3A5-4F06-9C74-36A23C074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525"/>
            <a:ext cx="6858000" cy="6858000"/>
          </a:xfrm>
          <a:prstGeom prst="rect">
            <a:avLst/>
          </a:prstGeom>
        </p:spPr>
      </p:pic>
      <p:sp>
        <p:nvSpPr>
          <p:cNvPr id="5" name="Rectangle 4">
            <a:extLst>
              <a:ext uri="{FF2B5EF4-FFF2-40B4-BE49-F238E27FC236}">
                <a16:creationId xmlns:a16="http://schemas.microsoft.com/office/drawing/2014/main" id="{CE3F7CEC-F3AB-4158-BE71-65857BCC8B38}"/>
              </a:ext>
            </a:extLst>
          </p:cNvPr>
          <p:cNvSpPr/>
          <p:nvPr/>
        </p:nvSpPr>
        <p:spPr>
          <a:xfrm>
            <a:off x="6705600" y="0"/>
            <a:ext cx="5354320" cy="5909310"/>
          </a:xfrm>
          <a:prstGeom prst="rect">
            <a:avLst/>
          </a:prstGeom>
        </p:spPr>
        <p:txBody>
          <a:bodyPr wrap="square">
            <a:spAutoFit/>
          </a:bodyPr>
          <a:lstStyle/>
          <a:p>
            <a:endParaRPr lang="en-US" dirty="0"/>
          </a:p>
          <a:p>
            <a:r>
              <a:rPr lang="en-US" dirty="0"/>
              <a:t>Entrez Gene Name: </a:t>
            </a:r>
          </a:p>
          <a:p>
            <a:r>
              <a:rPr lang="en-US" dirty="0"/>
              <a:t> potassium voltage-gated channel interacting protein 2 </a:t>
            </a:r>
          </a:p>
          <a:p>
            <a:endParaRPr lang="en-US" dirty="0"/>
          </a:p>
          <a:p>
            <a:r>
              <a:rPr lang="en-US" dirty="0"/>
              <a:t>Synonym(s): </a:t>
            </a:r>
          </a:p>
          <a:p>
            <a:r>
              <a:rPr lang="en-US" dirty="0"/>
              <a:t> AI851528, KCHIP2, </a:t>
            </a:r>
            <a:r>
              <a:rPr lang="en-US" dirty="0" err="1"/>
              <a:t>Kv</a:t>
            </a:r>
            <a:r>
              <a:rPr lang="en-US" dirty="0"/>
              <a:t> channel-interacting protein 2, </a:t>
            </a:r>
            <a:r>
              <a:rPr lang="en-US" dirty="0" err="1"/>
              <a:t>Kv</a:t>
            </a:r>
            <a:r>
              <a:rPr lang="en-US" dirty="0"/>
              <a:t> channel-interacting protein 2-like, LOC100911951, potassium voltage-gated channel interacting protein 2 </a:t>
            </a:r>
          </a:p>
          <a:p>
            <a:r>
              <a:rPr lang="en-US" dirty="0"/>
              <a:t>role in cell:  </a:t>
            </a:r>
          </a:p>
          <a:p>
            <a:r>
              <a:rPr lang="en-US" dirty="0"/>
              <a:t> function, excitability </a:t>
            </a:r>
          </a:p>
          <a:p>
            <a:endParaRPr lang="en-US" dirty="0"/>
          </a:p>
          <a:p>
            <a:r>
              <a:rPr lang="en-US" dirty="0"/>
              <a:t>disease:  </a:t>
            </a:r>
          </a:p>
          <a:p>
            <a:r>
              <a:rPr lang="en-US" dirty="0"/>
              <a:t> systemic lupus erythematosus, arrhythmia, seizures, Huntington disease </a:t>
            </a:r>
          </a:p>
          <a:p>
            <a:endParaRPr lang="en-US" dirty="0"/>
          </a:p>
          <a:p>
            <a:r>
              <a:rPr lang="en-US" dirty="0"/>
              <a:t>Kcnip2/KChIP2	Type 2 diabetes induces </a:t>
            </a:r>
            <a:r>
              <a:rPr lang="en-US" dirty="0" err="1"/>
              <a:t>subendocardium</a:t>
            </a:r>
            <a:r>
              <a:rPr lang="en-US" dirty="0"/>
              <a:t>-predominant reduction in transient outward K+ current with downregulation of Kv4.2 and KChIP2</a:t>
            </a:r>
          </a:p>
          <a:p>
            <a:endParaRPr lang="en-US" dirty="0"/>
          </a:p>
          <a:p>
            <a:endParaRPr lang="en-US" dirty="0"/>
          </a:p>
        </p:txBody>
      </p:sp>
    </p:spTree>
    <p:extLst>
      <p:ext uri="{BB962C8B-B14F-4D97-AF65-F5344CB8AC3E}">
        <p14:creationId xmlns:p14="http://schemas.microsoft.com/office/powerpoint/2010/main" val="2777720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A042F7-C57D-48E6-90CA-30B98B152FAF}"/>
              </a:ext>
            </a:extLst>
          </p:cNvPr>
          <p:cNvSpPr>
            <a:spLocks noGrp="1"/>
          </p:cNvSpPr>
          <p:nvPr>
            <p:ph type="sldNum" sz="quarter" idx="12"/>
          </p:nvPr>
        </p:nvSpPr>
        <p:spPr/>
        <p:txBody>
          <a:bodyPr/>
          <a:lstStyle/>
          <a:p>
            <a:fld id="{7D3A1EF2-E2F5-49D5-B6B4-E3B4DEFE85E7}" type="slidenum">
              <a:rPr lang="en-US" smtClean="0"/>
              <a:t>35</a:t>
            </a:fld>
            <a:endParaRPr lang="en-US"/>
          </a:p>
        </p:txBody>
      </p:sp>
      <p:sp>
        <p:nvSpPr>
          <p:cNvPr id="3" name="Rectangle 2">
            <a:extLst>
              <a:ext uri="{FF2B5EF4-FFF2-40B4-BE49-F238E27FC236}">
                <a16:creationId xmlns:a16="http://schemas.microsoft.com/office/drawing/2014/main" id="{5F9D2D08-C5C6-4221-948E-9A8BF376D374}"/>
              </a:ext>
            </a:extLst>
          </p:cNvPr>
          <p:cNvSpPr/>
          <p:nvPr/>
        </p:nvSpPr>
        <p:spPr>
          <a:xfrm>
            <a:off x="1391920" y="406400"/>
            <a:ext cx="10718800" cy="6740307"/>
          </a:xfrm>
          <a:prstGeom prst="rect">
            <a:avLst/>
          </a:prstGeom>
        </p:spPr>
        <p:txBody>
          <a:bodyPr wrap="square">
            <a:spAutoFit/>
          </a:bodyPr>
          <a:lstStyle/>
          <a:p>
            <a:endParaRPr lang="en-US" dirty="0"/>
          </a:p>
          <a:p>
            <a:r>
              <a:rPr lang="en-US" dirty="0"/>
              <a:t>Synonym(s): </a:t>
            </a:r>
          </a:p>
          <a:p>
            <a:r>
              <a:rPr lang="en-US" dirty="0"/>
              <a:t> neuromedin U, NMU-23, NMU25, Nmu-r1 </a:t>
            </a:r>
          </a:p>
          <a:p>
            <a:endParaRPr lang="en-US" dirty="0"/>
          </a:p>
          <a:p>
            <a:r>
              <a:rPr lang="en-US" dirty="0"/>
              <a:t>NCBI CDD Domains (</a:t>
            </a:r>
            <a:r>
              <a:rPr lang="en-US" dirty="0" err="1"/>
              <a:t>Superfamilies</a:t>
            </a:r>
            <a:r>
              <a:rPr lang="en-US" dirty="0"/>
              <a:t> / Multi-Domains): </a:t>
            </a:r>
          </a:p>
          <a:p>
            <a:r>
              <a:rPr lang="en-US" dirty="0"/>
              <a:t> Neuromedin U </a:t>
            </a:r>
          </a:p>
          <a:p>
            <a:endParaRPr lang="en-US" dirty="0"/>
          </a:p>
          <a:p>
            <a:r>
              <a:rPr lang="en-US" dirty="0"/>
              <a:t>role in cell:  </a:t>
            </a:r>
          </a:p>
          <a:p>
            <a:r>
              <a:rPr lang="en-US" dirty="0"/>
              <a:t> synaptic transmission, elevation in, size, quantity, formation, activation, activation in, degranulation, expression in, phosphorylation </a:t>
            </a:r>
          </a:p>
          <a:p>
            <a:endParaRPr lang="en-US" dirty="0"/>
          </a:p>
          <a:p>
            <a:r>
              <a:rPr lang="en-US" dirty="0"/>
              <a:t>disease:  </a:t>
            </a:r>
          </a:p>
          <a:p>
            <a:r>
              <a:rPr lang="en-US" dirty="0"/>
              <a:t> obesity, hepatic steatosis, hyperglycemia, hyperphagia, edema, invasive breast cancer, breast carcinoma, invasive breast carcinoma, endometrial adenocarcinoma formation, endometrial adenocarcinoma, epithelial thyroid cancer, thyroid carcinoma, rectum cancer, colorectal </a:t>
            </a:r>
            <a:r>
              <a:rPr lang="en-US" dirty="0" err="1"/>
              <a:t>carcinomagenesis</a:t>
            </a:r>
            <a:r>
              <a:rPr lang="en-US" dirty="0"/>
              <a:t>, rectal adenocarcinoma, squamous cell lung cancer, lung squamous cell carcinoma, lung adenocarcinoma formation, lung adenocarcinoma, colon epithelial cancer, colon adenocarcinoma, transitional cell bladder cancer, urothelial bladder carcinoma, arthritis, uterine serous papillary cancer, </a:t>
            </a:r>
            <a:r>
              <a:rPr lang="en-US" dirty="0" err="1"/>
              <a:t>hypophagia</a:t>
            </a:r>
            <a:r>
              <a:rPr lang="en-US" dirty="0"/>
              <a:t>, hyperinsulinism, hyperleptinemia, hyperlipidemia </a:t>
            </a:r>
          </a:p>
          <a:p>
            <a:r>
              <a:rPr lang="en-US" dirty="0"/>
              <a:t>NMU	These results suggested that NMU can act directly on β cells through NMUR1 in an autocrine or paracrine fashion to suppress insulin secretion. 										</a:t>
            </a:r>
          </a:p>
          <a:p>
            <a:r>
              <a:rPr lang="en-US" dirty="0"/>
              <a:t>	</a:t>
            </a:r>
            <a:r>
              <a:rPr lang="en-US" dirty="0">
                <a:highlight>
                  <a:srgbClr val="FFFF00"/>
                </a:highlight>
              </a:rPr>
              <a:t>Neuromedin U suppresses glucose-stimulated insulin secretion in pancreatic β cells ???	</a:t>
            </a:r>
            <a:r>
              <a:rPr lang="en-US" dirty="0"/>
              <a:t>									</a:t>
            </a:r>
          </a:p>
          <a:p>
            <a:endParaRPr lang="en-US" dirty="0"/>
          </a:p>
        </p:txBody>
      </p:sp>
    </p:spTree>
    <p:extLst>
      <p:ext uri="{BB962C8B-B14F-4D97-AF65-F5344CB8AC3E}">
        <p14:creationId xmlns:p14="http://schemas.microsoft.com/office/powerpoint/2010/main" val="4081005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D3A1EF2-E2F5-49D5-B6B4-E3B4DEFE85E7}" type="slidenum">
              <a:rPr lang="en-US" smtClean="0"/>
              <a:t>36</a:t>
            </a:fld>
            <a:endParaRPr lang="en-US"/>
          </a:p>
        </p:txBody>
      </p:sp>
      <p:sp>
        <p:nvSpPr>
          <p:cNvPr id="3" name="TextBox 2"/>
          <p:cNvSpPr txBox="1"/>
          <p:nvPr/>
        </p:nvSpPr>
        <p:spPr>
          <a:xfrm>
            <a:off x="1625600" y="849746"/>
            <a:ext cx="7730836" cy="769441"/>
          </a:xfrm>
          <a:prstGeom prst="rect">
            <a:avLst/>
          </a:prstGeom>
          <a:noFill/>
        </p:spPr>
        <p:txBody>
          <a:bodyPr wrap="square" rtlCol="0">
            <a:spAutoFit/>
          </a:bodyPr>
          <a:lstStyle/>
          <a:p>
            <a:pPr algn="ctr"/>
            <a:r>
              <a:rPr lang="en-US" sz="4400" b="1" dirty="0"/>
              <a:t>IPA analysis</a:t>
            </a:r>
          </a:p>
        </p:txBody>
      </p:sp>
      <p:sp>
        <p:nvSpPr>
          <p:cNvPr id="4" name="TextBox 3"/>
          <p:cNvSpPr txBox="1"/>
          <p:nvPr/>
        </p:nvSpPr>
        <p:spPr>
          <a:xfrm>
            <a:off x="1496290" y="1717964"/>
            <a:ext cx="8248073" cy="369332"/>
          </a:xfrm>
          <a:prstGeom prst="rect">
            <a:avLst/>
          </a:prstGeom>
          <a:noFill/>
        </p:spPr>
        <p:txBody>
          <a:bodyPr wrap="square" rtlCol="0">
            <a:spAutoFit/>
          </a:bodyPr>
          <a:lstStyle/>
          <a:p>
            <a:r>
              <a:rPr lang="en-US" dirty="0"/>
              <a:t>1. Kidney cell, non-specific cell lines, cut-off (-0.3, 0.3)</a:t>
            </a:r>
          </a:p>
        </p:txBody>
      </p:sp>
    </p:spTree>
    <p:extLst>
      <p:ext uri="{BB962C8B-B14F-4D97-AF65-F5344CB8AC3E}">
        <p14:creationId xmlns:p14="http://schemas.microsoft.com/office/powerpoint/2010/main" val="4032641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31C23F-17F6-4DA7-A7F3-A67C1B7E713A}"/>
              </a:ext>
            </a:extLst>
          </p:cNvPr>
          <p:cNvSpPr>
            <a:spLocks noGrp="1"/>
          </p:cNvSpPr>
          <p:nvPr>
            <p:ph type="sldNum" sz="quarter" idx="12"/>
          </p:nvPr>
        </p:nvSpPr>
        <p:spPr/>
        <p:txBody>
          <a:bodyPr/>
          <a:lstStyle/>
          <a:p>
            <a:fld id="{7D3A1EF2-E2F5-49D5-B6B4-E3B4DEFE85E7}" type="slidenum">
              <a:rPr lang="en-US" smtClean="0"/>
              <a:t>37</a:t>
            </a:fld>
            <a:endParaRPr lang="en-US"/>
          </a:p>
        </p:txBody>
      </p:sp>
    </p:spTree>
    <p:extLst>
      <p:ext uri="{BB962C8B-B14F-4D97-AF65-F5344CB8AC3E}">
        <p14:creationId xmlns:p14="http://schemas.microsoft.com/office/powerpoint/2010/main" val="1902684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D3A1EF2-E2F5-49D5-B6B4-E3B4DEFE85E7}" type="slidenum">
              <a:rPr lang="en-US" smtClean="0"/>
              <a:t>38</a:t>
            </a:fld>
            <a:endParaRPr lang="en-US"/>
          </a:p>
        </p:txBody>
      </p:sp>
      <p:pic>
        <p:nvPicPr>
          <p:cNvPr id="1026" name="Picture 2" descr="C:\lwj\diabetic project\NGS\mes-NGS-TIIA-MS\IPA figures-04232018\Tox function-HG over TIIA-5uM.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492" y="83128"/>
            <a:ext cx="5205290" cy="6720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067636" y="4082473"/>
            <a:ext cx="1570182" cy="369332"/>
          </a:xfrm>
          <a:prstGeom prst="rect">
            <a:avLst/>
          </a:prstGeom>
          <a:noFill/>
        </p:spPr>
        <p:txBody>
          <a:bodyPr wrap="square" rtlCol="0">
            <a:spAutoFit/>
          </a:bodyPr>
          <a:lstStyle/>
          <a:p>
            <a:r>
              <a:rPr lang="en-US" dirty="0"/>
              <a:t>HG-TIIA-5uM</a:t>
            </a:r>
          </a:p>
        </p:txBody>
      </p:sp>
      <p:pic>
        <p:nvPicPr>
          <p:cNvPr id="1027" name="Picture 3" descr="C:\lwj\diabetic project\NGS\mes-NGS-TIIA-MS\IPA figures-04232018\Tox function-HG over TIIA-5uM.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0011" y="83128"/>
            <a:ext cx="531210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11418" y="3870036"/>
            <a:ext cx="1477818" cy="369332"/>
          </a:xfrm>
          <a:prstGeom prst="rect">
            <a:avLst/>
          </a:prstGeom>
          <a:noFill/>
        </p:spPr>
        <p:txBody>
          <a:bodyPr wrap="square" rtlCol="0">
            <a:spAutoFit/>
          </a:bodyPr>
          <a:lstStyle/>
          <a:p>
            <a:r>
              <a:rPr lang="en-US" dirty="0"/>
              <a:t>HG-LG</a:t>
            </a:r>
          </a:p>
        </p:txBody>
      </p:sp>
      <p:sp>
        <p:nvSpPr>
          <p:cNvPr id="5" name="TextBox 4"/>
          <p:cNvSpPr txBox="1"/>
          <p:nvPr/>
        </p:nvSpPr>
        <p:spPr>
          <a:xfrm>
            <a:off x="3999345" y="83128"/>
            <a:ext cx="2438400" cy="369332"/>
          </a:xfrm>
          <a:prstGeom prst="rect">
            <a:avLst/>
          </a:prstGeom>
          <a:noFill/>
        </p:spPr>
        <p:txBody>
          <a:bodyPr wrap="square" rtlCol="0">
            <a:spAutoFit/>
          </a:bodyPr>
          <a:lstStyle/>
          <a:p>
            <a:pPr algn="ctr"/>
            <a:r>
              <a:rPr lang="en-US" dirty="0"/>
              <a:t>TOX functions</a:t>
            </a:r>
          </a:p>
        </p:txBody>
      </p:sp>
    </p:spTree>
    <p:extLst>
      <p:ext uri="{BB962C8B-B14F-4D97-AF65-F5344CB8AC3E}">
        <p14:creationId xmlns:p14="http://schemas.microsoft.com/office/powerpoint/2010/main" val="238121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D3A1EF2-E2F5-49D5-B6B4-E3B4DEFE85E7}" type="slidenum">
              <a:rPr lang="en-US" smtClean="0"/>
              <a:t>39</a:t>
            </a:fld>
            <a:endParaRPr lang="en-US"/>
          </a:p>
        </p:txBody>
      </p:sp>
      <p:pic>
        <p:nvPicPr>
          <p:cNvPr id="1026" name="Picture 2" descr="C:\lwj\diabetic project\NGS\mes-NGS-TIIA-MS\IPA figures-04232018\network-1-hg over lg-0.3,0.5.tif.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2788" y="660235"/>
            <a:ext cx="10917188" cy="4782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998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2A4720-2371-4441-BBB7-68BA5BDF4E69}"/>
              </a:ext>
            </a:extLst>
          </p:cNvPr>
          <p:cNvSpPr>
            <a:spLocks noGrp="1"/>
          </p:cNvSpPr>
          <p:nvPr>
            <p:ph type="sldNum" sz="quarter" idx="12"/>
          </p:nvPr>
        </p:nvSpPr>
        <p:spPr/>
        <p:txBody>
          <a:bodyPr/>
          <a:lstStyle/>
          <a:p>
            <a:fld id="{7D3A1EF2-E2F5-49D5-B6B4-E3B4DEFE85E7}" type="slidenum">
              <a:rPr lang="en-US" smtClean="0"/>
              <a:t>4</a:t>
            </a:fld>
            <a:endParaRPr lang="en-US"/>
          </a:p>
        </p:txBody>
      </p:sp>
      <p:pic>
        <p:nvPicPr>
          <p:cNvPr id="4" name="Picture 3">
            <a:extLst>
              <a:ext uri="{FF2B5EF4-FFF2-40B4-BE49-F238E27FC236}">
                <a16:creationId xmlns:a16="http://schemas.microsoft.com/office/drawing/2014/main" id="{1972411D-34AA-40B5-AD1C-0BDB19F36A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6490" y="1245870"/>
            <a:ext cx="5665469" cy="4856117"/>
          </a:xfrm>
          <a:prstGeom prst="rect">
            <a:avLst/>
          </a:prstGeom>
        </p:spPr>
      </p:pic>
      <p:pic>
        <p:nvPicPr>
          <p:cNvPr id="6" name="Picture 5">
            <a:extLst>
              <a:ext uri="{FF2B5EF4-FFF2-40B4-BE49-F238E27FC236}">
                <a16:creationId xmlns:a16="http://schemas.microsoft.com/office/drawing/2014/main" id="{B77F8117-6D7C-49D2-BD8B-29237922C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 y="1245870"/>
            <a:ext cx="5667375" cy="4857750"/>
          </a:xfrm>
          <a:prstGeom prst="rect">
            <a:avLst/>
          </a:prstGeom>
        </p:spPr>
      </p:pic>
      <p:sp>
        <p:nvSpPr>
          <p:cNvPr id="3" name="Rectangle 2">
            <a:extLst>
              <a:ext uri="{FF2B5EF4-FFF2-40B4-BE49-F238E27FC236}">
                <a16:creationId xmlns:a16="http://schemas.microsoft.com/office/drawing/2014/main" id="{6EDAEA4B-F0A9-4CC5-88EF-5A0EED00B878}"/>
              </a:ext>
            </a:extLst>
          </p:cNvPr>
          <p:cNvSpPr/>
          <p:nvPr/>
        </p:nvSpPr>
        <p:spPr>
          <a:xfrm>
            <a:off x="882340" y="5987018"/>
            <a:ext cx="3601948" cy="369332"/>
          </a:xfrm>
          <a:prstGeom prst="rect">
            <a:avLst/>
          </a:prstGeom>
        </p:spPr>
        <p:txBody>
          <a:bodyPr wrap="none">
            <a:spAutoFit/>
          </a:bodyPr>
          <a:lstStyle/>
          <a:p>
            <a:pPr algn="ctr"/>
            <a:r>
              <a:rPr lang="en-US" dirty="0"/>
              <a:t>Fig 3a. </a:t>
            </a:r>
            <a:r>
              <a:rPr lang="en-US" dirty="0" err="1"/>
              <a:t>Sureselect</a:t>
            </a:r>
            <a:r>
              <a:rPr lang="en-US" dirty="0"/>
              <a:t> Methyl-seq results</a:t>
            </a:r>
          </a:p>
        </p:txBody>
      </p:sp>
    </p:spTree>
    <p:extLst>
      <p:ext uri="{BB962C8B-B14F-4D97-AF65-F5344CB8AC3E}">
        <p14:creationId xmlns:p14="http://schemas.microsoft.com/office/powerpoint/2010/main" val="2216538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D3A1EF2-E2F5-49D5-B6B4-E3B4DEFE85E7}" type="slidenum">
              <a:rPr lang="en-US" smtClean="0"/>
              <a:t>40</a:t>
            </a:fld>
            <a:endParaRPr lang="en-US"/>
          </a:p>
        </p:txBody>
      </p:sp>
      <p:pic>
        <p:nvPicPr>
          <p:cNvPr id="2051" name="Picture 3" descr="C:\lwj\diabetic project\NGS\mes-NGS-TIIA-MS\IPA figures-04232018\network-1-hg over TIIA-5uM-1,0.05.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160" y="1205057"/>
            <a:ext cx="9637366" cy="4918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854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A6BA25-D8C3-4039-87AE-E94898F24E50}"/>
              </a:ext>
            </a:extLst>
          </p:cNvPr>
          <p:cNvSpPr>
            <a:spLocks noGrp="1"/>
          </p:cNvSpPr>
          <p:nvPr>
            <p:ph type="sldNum" sz="quarter" idx="12"/>
          </p:nvPr>
        </p:nvSpPr>
        <p:spPr/>
        <p:txBody>
          <a:bodyPr/>
          <a:lstStyle/>
          <a:p>
            <a:fld id="{7D3A1EF2-E2F5-49D5-B6B4-E3B4DEFE85E7}" type="slidenum">
              <a:rPr lang="en-US" smtClean="0"/>
              <a:t>41</a:t>
            </a:fld>
            <a:endParaRPr lang="en-US"/>
          </a:p>
        </p:txBody>
      </p:sp>
      <p:sp>
        <p:nvSpPr>
          <p:cNvPr id="3" name="TextBox 2">
            <a:extLst>
              <a:ext uri="{FF2B5EF4-FFF2-40B4-BE49-F238E27FC236}">
                <a16:creationId xmlns:a16="http://schemas.microsoft.com/office/drawing/2014/main" id="{81174C9A-76C1-451E-BC2D-9A2624AD0FB8}"/>
              </a:ext>
            </a:extLst>
          </p:cNvPr>
          <p:cNvSpPr txBox="1"/>
          <p:nvPr/>
        </p:nvSpPr>
        <p:spPr>
          <a:xfrm>
            <a:off x="2243579" y="707010"/>
            <a:ext cx="9351390" cy="369332"/>
          </a:xfrm>
          <a:prstGeom prst="rect">
            <a:avLst/>
          </a:prstGeom>
          <a:noFill/>
        </p:spPr>
        <p:txBody>
          <a:bodyPr wrap="square" rtlCol="0">
            <a:spAutoFit/>
          </a:bodyPr>
          <a:lstStyle/>
          <a:p>
            <a:pPr algn="ctr"/>
            <a:r>
              <a:rPr lang="en-US" b="1" dirty="0"/>
              <a:t>IPA analysis</a:t>
            </a:r>
          </a:p>
        </p:txBody>
      </p:sp>
    </p:spTree>
    <p:extLst>
      <p:ext uri="{BB962C8B-B14F-4D97-AF65-F5344CB8AC3E}">
        <p14:creationId xmlns:p14="http://schemas.microsoft.com/office/powerpoint/2010/main" val="11688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739E07-2DD6-40FB-B525-A55EE5C4838C}"/>
              </a:ext>
            </a:extLst>
          </p:cNvPr>
          <p:cNvSpPr>
            <a:spLocks noGrp="1"/>
          </p:cNvSpPr>
          <p:nvPr>
            <p:ph type="sldNum" sz="quarter" idx="12"/>
          </p:nvPr>
        </p:nvSpPr>
        <p:spPr/>
        <p:txBody>
          <a:bodyPr/>
          <a:lstStyle/>
          <a:p>
            <a:fld id="{7D3A1EF2-E2F5-49D5-B6B4-E3B4DEFE85E7}" type="slidenum">
              <a:rPr lang="en-US" smtClean="0"/>
              <a:t>5</a:t>
            </a:fld>
            <a:endParaRPr lang="en-US"/>
          </a:p>
        </p:txBody>
      </p:sp>
      <p:pic>
        <p:nvPicPr>
          <p:cNvPr id="6" name="Picture 5">
            <a:extLst>
              <a:ext uri="{FF2B5EF4-FFF2-40B4-BE49-F238E27FC236}">
                <a16:creationId xmlns:a16="http://schemas.microsoft.com/office/drawing/2014/main" id="{8852D547-1F7B-4D62-ADE3-A9FEA744D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603" y="337183"/>
            <a:ext cx="9199722" cy="6133148"/>
          </a:xfrm>
          <a:prstGeom prst="rect">
            <a:avLst/>
          </a:prstGeom>
        </p:spPr>
      </p:pic>
      <p:pic>
        <p:nvPicPr>
          <p:cNvPr id="4" name="Picture 3">
            <a:extLst>
              <a:ext uri="{FF2B5EF4-FFF2-40B4-BE49-F238E27FC236}">
                <a16:creationId xmlns:a16="http://schemas.microsoft.com/office/drawing/2014/main" id="{BBEC111F-18AA-4940-A1BC-9EE39F9FA37F}"/>
              </a:ext>
            </a:extLst>
          </p:cNvPr>
          <p:cNvPicPr>
            <a:picLocks noChangeAspect="1"/>
          </p:cNvPicPr>
          <p:nvPr/>
        </p:nvPicPr>
        <p:blipFill rotWithShape="1">
          <a:blip r:embed="rId3">
            <a:extLst>
              <a:ext uri="{28A0092B-C50C-407E-A947-70E740481C1C}">
                <a14:useLocalDpi xmlns:a14="http://schemas.microsoft.com/office/drawing/2010/main" val="0"/>
              </a:ext>
            </a:extLst>
          </a:blip>
          <a:srcRect t="15343" b="15405"/>
          <a:stretch/>
        </p:blipFill>
        <p:spPr>
          <a:xfrm>
            <a:off x="6411685" y="3536950"/>
            <a:ext cx="4071257" cy="2819400"/>
          </a:xfrm>
          <a:prstGeom prst="rect">
            <a:avLst/>
          </a:prstGeom>
        </p:spPr>
      </p:pic>
      <p:sp>
        <p:nvSpPr>
          <p:cNvPr id="5" name="Rectangle 4">
            <a:extLst>
              <a:ext uri="{FF2B5EF4-FFF2-40B4-BE49-F238E27FC236}">
                <a16:creationId xmlns:a16="http://schemas.microsoft.com/office/drawing/2014/main" id="{50449ED9-9F35-4101-B229-1728AE834052}"/>
              </a:ext>
            </a:extLst>
          </p:cNvPr>
          <p:cNvSpPr/>
          <p:nvPr/>
        </p:nvSpPr>
        <p:spPr>
          <a:xfrm>
            <a:off x="914262" y="6336151"/>
            <a:ext cx="3601948" cy="369332"/>
          </a:xfrm>
          <a:prstGeom prst="rect">
            <a:avLst/>
          </a:prstGeom>
        </p:spPr>
        <p:txBody>
          <a:bodyPr wrap="none">
            <a:spAutoFit/>
          </a:bodyPr>
          <a:lstStyle/>
          <a:p>
            <a:pPr algn="ctr"/>
            <a:r>
              <a:rPr lang="en-US" dirty="0"/>
              <a:t>Fig 3b. </a:t>
            </a:r>
            <a:r>
              <a:rPr lang="en-US" dirty="0" err="1"/>
              <a:t>Sureselect</a:t>
            </a:r>
            <a:r>
              <a:rPr lang="en-US" dirty="0"/>
              <a:t> Methyl-seq results</a:t>
            </a:r>
          </a:p>
        </p:txBody>
      </p:sp>
    </p:spTree>
    <p:extLst>
      <p:ext uri="{BB962C8B-B14F-4D97-AF65-F5344CB8AC3E}">
        <p14:creationId xmlns:p14="http://schemas.microsoft.com/office/powerpoint/2010/main" val="1510804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C8E605-C247-4072-8262-528F35CF3885}"/>
              </a:ext>
            </a:extLst>
          </p:cNvPr>
          <p:cNvSpPr>
            <a:spLocks noGrp="1"/>
          </p:cNvSpPr>
          <p:nvPr>
            <p:ph type="sldNum" sz="quarter" idx="12"/>
          </p:nvPr>
        </p:nvSpPr>
        <p:spPr/>
        <p:txBody>
          <a:bodyPr/>
          <a:lstStyle/>
          <a:p>
            <a:fld id="{7D3A1EF2-E2F5-49D5-B6B4-E3B4DEFE85E7}" type="slidenum">
              <a:rPr lang="en-US" smtClean="0"/>
              <a:t>6</a:t>
            </a:fld>
            <a:endParaRPr lang="en-US"/>
          </a:p>
        </p:txBody>
      </p:sp>
      <p:pic>
        <p:nvPicPr>
          <p:cNvPr id="4" name="Picture 3">
            <a:extLst>
              <a:ext uri="{FF2B5EF4-FFF2-40B4-BE49-F238E27FC236}">
                <a16:creationId xmlns:a16="http://schemas.microsoft.com/office/drawing/2014/main" id="{A7FACC5E-7A81-475D-9B50-0AD7F08D9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10" y="89440"/>
            <a:ext cx="6339853" cy="6339853"/>
          </a:xfrm>
          <a:prstGeom prst="rect">
            <a:avLst/>
          </a:prstGeom>
        </p:spPr>
      </p:pic>
      <p:pic>
        <p:nvPicPr>
          <p:cNvPr id="5" name="Picture 4">
            <a:extLst>
              <a:ext uri="{FF2B5EF4-FFF2-40B4-BE49-F238E27FC236}">
                <a16:creationId xmlns:a16="http://schemas.microsoft.com/office/drawing/2014/main" id="{4BD0DD5C-2C76-4901-BBAC-E9571E6E2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057" y="-16497"/>
            <a:ext cx="6372847" cy="6372847"/>
          </a:xfrm>
          <a:prstGeom prst="rect">
            <a:avLst/>
          </a:prstGeom>
        </p:spPr>
      </p:pic>
      <p:sp>
        <p:nvSpPr>
          <p:cNvPr id="3" name="TextBox 2">
            <a:extLst>
              <a:ext uri="{FF2B5EF4-FFF2-40B4-BE49-F238E27FC236}">
                <a16:creationId xmlns:a16="http://schemas.microsoft.com/office/drawing/2014/main" id="{0F837A8F-4DF5-43A3-913C-130A61E80060}"/>
              </a:ext>
            </a:extLst>
          </p:cNvPr>
          <p:cNvSpPr txBox="1"/>
          <p:nvPr/>
        </p:nvSpPr>
        <p:spPr>
          <a:xfrm>
            <a:off x="1819373" y="6327158"/>
            <a:ext cx="9257121" cy="646331"/>
          </a:xfrm>
          <a:prstGeom prst="rect">
            <a:avLst/>
          </a:prstGeom>
          <a:noFill/>
        </p:spPr>
        <p:txBody>
          <a:bodyPr wrap="square" rtlCol="0">
            <a:spAutoFit/>
          </a:bodyPr>
          <a:lstStyle/>
          <a:p>
            <a:r>
              <a:rPr lang="en-US" dirty="0"/>
              <a:t>Figure 4 Quadrantal graph shows correlation between RNA-seq and methyl-seq. The red circle indicates those genes with reversed change of methylation and RNA expression </a:t>
            </a:r>
          </a:p>
        </p:txBody>
      </p:sp>
      <p:sp>
        <p:nvSpPr>
          <p:cNvPr id="6" name="Oval 5">
            <a:extLst>
              <a:ext uri="{FF2B5EF4-FFF2-40B4-BE49-F238E27FC236}">
                <a16:creationId xmlns:a16="http://schemas.microsoft.com/office/drawing/2014/main" id="{6964204C-C571-4878-9B30-A7AC405E56E8}"/>
              </a:ext>
            </a:extLst>
          </p:cNvPr>
          <p:cNvSpPr/>
          <p:nvPr/>
        </p:nvSpPr>
        <p:spPr>
          <a:xfrm>
            <a:off x="395926" y="537328"/>
            <a:ext cx="1989055" cy="24321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E5577CDC-AF67-4B0D-97A7-0B5BAC221ECB}"/>
              </a:ext>
            </a:extLst>
          </p:cNvPr>
          <p:cNvSpPr/>
          <p:nvPr/>
        </p:nvSpPr>
        <p:spPr>
          <a:xfrm>
            <a:off x="3621464" y="3649745"/>
            <a:ext cx="1685827" cy="24321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C6C649C-3BF2-42F2-8BE1-68E518F03C24}"/>
              </a:ext>
            </a:extLst>
          </p:cNvPr>
          <p:cNvSpPr/>
          <p:nvPr/>
        </p:nvSpPr>
        <p:spPr>
          <a:xfrm>
            <a:off x="6096000" y="428707"/>
            <a:ext cx="1989055" cy="24321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11ABFA0-BE14-42CF-B3BD-BC4BF27A152F}"/>
              </a:ext>
            </a:extLst>
          </p:cNvPr>
          <p:cNvSpPr/>
          <p:nvPr/>
        </p:nvSpPr>
        <p:spPr>
          <a:xfrm>
            <a:off x="9364745" y="3169926"/>
            <a:ext cx="1989055" cy="24321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2448D45-306D-4FA7-B895-1E7E8A124E59}"/>
              </a:ext>
            </a:extLst>
          </p:cNvPr>
          <p:cNvSpPr txBox="1"/>
          <p:nvPr/>
        </p:nvSpPr>
        <p:spPr>
          <a:xfrm>
            <a:off x="31096" y="292231"/>
            <a:ext cx="364830" cy="369332"/>
          </a:xfrm>
          <a:prstGeom prst="rect">
            <a:avLst/>
          </a:prstGeom>
          <a:noFill/>
        </p:spPr>
        <p:txBody>
          <a:bodyPr wrap="square" rtlCol="0">
            <a:spAutoFit/>
          </a:bodyPr>
          <a:lstStyle/>
          <a:p>
            <a:r>
              <a:rPr lang="en-US" altLang="zh-CN" dirty="0"/>
              <a:t>A</a:t>
            </a:r>
            <a:endParaRPr lang="en-US" dirty="0"/>
          </a:p>
        </p:txBody>
      </p:sp>
      <p:sp>
        <p:nvSpPr>
          <p:cNvPr id="11" name="TextBox 10">
            <a:extLst>
              <a:ext uri="{FF2B5EF4-FFF2-40B4-BE49-F238E27FC236}">
                <a16:creationId xmlns:a16="http://schemas.microsoft.com/office/drawing/2014/main" id="{25EDAAC1-F7C4-4898-9A92-DD804140CA28}"/>
              </a:ext>
            </a:extLst>
          </p:cNvPr>
          <p:cNvSpPr txBox="1"/>
          <p:nvPr/>
        </p:nvSpPr>
        <p:spPr>
          <a:xfrm>
            <a:off x="5758042" y="207676"/>
            <a:ext cx="364830" cy="369332"/>
          </a:xfrm>
          <a:prstGeom prst="rect">
            <a:avLst/>
          </a:prstGeom>
          <a:noFill/>
        </p:spPr>
        <p:txBody>
          <a:bodyPr wrap="square" rtlCol="0">
            <a:spAutoFit/>
          </a:bodyPr>
          <a:lstStyle/>
          <a:p>
            <a:r>
              <a:rPr lang="en-US" altLang="zh-CN" dirty="0"/>
              <a:t>B</a:t>
            </a:r>
            <a:endParaRPr lang="en-US" dirty="0"/>
          </a:p>
        </p:txBody>
      </p:sp>
    </p:spTree>
    <p:extLst>
      <p:ext uri="{BB962C8B-B14F-4D97-AF65-F5344CB8AC3E}">
        <p14:creationId xmlns:p14="http://schemas.microsoft.com/office/powerpoint/2010/main" val="4001489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B87314-3F7A-4433-B074-50A105E0E361}"/>
              </a:ext>
            </a:extLst>
          </p:cNvPr>
          <p:cNvSpPr>
            <a:spLocks noGrp="1"/>
          </p:cNvSpPr>
          <p:nvPr>
            <p:ph type="sldNum" sz="quarter" idx="12"/>
          </p:nvPr>
        </p:nvSpPr>
        <p:spPr/>
        <p:txBody>
          <a:bodyPr/>
          <a:lstStyle/>
          <a:p>
            <a:fld id="{7D3A1EF2-E2F5-49D5-B6B4-E3B4DEFE85E7}" type="slidenum">
              <a:rPr lang="en-US" smtClean="0"/>
              <a:t>7</a:t>
            </a:fld>
            <a:endParaRPr lang="en-US"/>
          </a:p>
        </p:txBody>
      </p:sp>
      <p:sp>
        <p:nvSpPr>
          <p:cNvPr id="3" name="TextBox 2">
            <a:extLst>
              <a:ext uri="{FF2B5EF4-FFF2-40B4-BE49-F238E27FC236}">
                <a16:creationId xmlns:a16="http://schemas.microsoft.com/office/drawing/2014/main" id="{77B26161-8155-4478-A6EC-1AC62E80CD06}"/>
              </a:ext>
            </a:extLst>
          </p:cNvPr>
          <p:cNvSpPr txBox="1"/>
          <p:nvPr/>
        </p:nvSpPr>
        <p:spPr>
          <a:xfrm>
            <a:off x="744718" y="5679830"/>
            <a:ext cx="11302738" cy="830997"/>
          </a:xfrm>
          <a:prstGeom prst="rect">
            <a:avLst/>
          </a:prstGeom>
          <a:noFill/>
        </p:spPr>
        <p:txBody>
          <a:bodyPr wrap="square" rtlCol="0">
            <a:spAutoFit/>
          </a:bodyPr>
          <a:lstStyle/>
          <a:p>
            <a:r>
              <a:rPr lang="en-US" sz="1600" dirty="0"/>
              <a:t>Figure 5. RNA qPCR validation for the genes of interest. The gene expressions from HG group were normalized to 1 and the relative fold changes were obtained from the comparation between the other 2 groups to HG group. All the data are presented are expressed as means ± Std for 3 independent replicates and significant (*, p&lt;0.05) difference comparing with HG are indicated</a:t>
            </a:r>
          </a:p>
        </p:txBody>
      </p:sp>
      <p:graphicFrame>
        <p:nvGraphicFramePr>
          <p:cNvPr id="4" name="Object 3">
            <a:extLst>
              <a:ext uri="{FF2B5EF4-FFF2-40B4-BE49-F238E27FC236}">
                <a16:creationId xmlns:a16="http://schemas.microsoft.com/office/drawing/2014/main" id="{6A22B871-6CA1-464C-B1D8-1A081833B66D}"/>
              </a:ext>
            </a:extLst>
          </p:cNvPr>
          <p:cNvGraphicFramePr>
            <a:graphicFrameLocks noChangeAspect="1"/>
          </p:cNvGraphicFramePr>
          <p:nvPr>
            <p:extLst>
              <p:ext uri="{D42A27DB-BD31-4B8C-83A1-F6EECF244321}">
                <p14:modId xmlns:p14="http://schemas.microsoft.com/office/powerpoint/2010/main" val="2030965526"/>
              </p:ext>
            </p:extLst>
          </p:nvPr>
        </p:nvGraphicFramePr>
        <p:xfrm>
          <a:off x="1428685" y="1110461"/>
          <a:ext cx="8553515" cy="4907629"/>
        </p:xfrm>
        <a:graphic>
          <a:graphicData uri="http://schemas.openxmlformats.org/presentationml/2006/ole">
            <mc:AlternateContent xmlns:mc="http://schemas.openxmlformats.org/markup-compatibility/2006">
              <mc:Choice xmlns:v="urn:schemas-microsoft-com:vml" Requires="v">
                <p:oleObj spid="_x0000_s1144" name="Prism 7" r:id="rId3" imgW="4477567" imgH="2680911" progId="Prism7.Document">
                  <p:embed/>
                </p:oleObj>
              </mc:Choice>
              <mc:Fallback>
                <p:oleObj name="Prism 7" r:id="rId3" imgW="4477567" imgH="2680911" progId="Prism7.Document">
                  <p:embed/>
                  <p:pic>
                    <p:nvPicPr>
                      <p:cNvPr id="0" name=""/>
                      <p:cNvPicPr/>
                      <p:nvPr/>
                    </p:nvPicPr>
                    <p:blipFill>
                      <a:blip r:embed="rId4"/>
                      <a:stretch>
                        <a:fillRect/>
                      </a:stretch>
                    </p:blipFill>
                    <p:spPr>
                      <a:xfrm>
                        <a:off x="1428685" y="1110461"/>
                        <a:ext cx="8553515" cy="4907629"/>
                      </a:xfrm>
                      <a:prstGeom prst="rect">
                        <a:avLst/>
                      </a:prstGeom>
                    </p:spPr>
                  </p:pic>
                </p:oleObj>
              </mc:Fallback>
            </mc:AlternateContent>
          </a:graphicData>
        </a:graphic>
      </p:graphicFrame>
    </p:spTree>
    <p:extLst>
      <p:ext uri="{BB962C8B-B14F-4D97-AF65-F5344CB8AC3E}">
        <p14:creationId xmlns:p14="http://schemas.microsoft.com/office/powerpoint/2010/main" val="41576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CF1767-116B-4312-BB11-C63E43DEDC18}"/>
              </a:ext>
            </a:extLst>
          </p:cNvPr>
          <p:cNvSpPr>
            <a:spLocks noGrp="1"/>
          </p:cNvSpPr>
          <p:nvPr>
            <p:ph type="sldNum" sz="quarter" idx="12"/>
          </p:nvPr>
        </p:nvSpPr>
        <p:spPr/>
        <p:txBody>
          <a:bodyPr/>
          <a:lstStyle/>
          <a:p>
            <a:fld id="{7D3A1EF2-E2F5-49D5-B6B4-E3B4DEFE85E7}" type="slidenum">
              <a:rPr lang="en-US" smtClean="0"/>
              <a:t>8</a:t>
            </a:fld>
            <a:endParaRPr lang="en-US"/>
          </a:p>
        </p:txBody>
      </p:sp>
      <p:sp>
        <p:nvSpPr>
          <p:cNvPr id="3" name="TextBox 2">
            <a:extLst>
              <a:ext uri="{FF2B5EF4-FFF2-40B4-BE49-F238E27FC236}">
                <a16:creationId xmlns:a16="http://schemas.microsoft.com/office/drawing/2014/main" id="{C6F60BEE-1656-49AC-9AB8-5A9997A97D5A}"/>
              </a:ext>
            </a:extLst>
          </p:cNvPr>
          <p:cNvSpPr txBox="1"/>
          <p:nvPr/>
        </p:nvSpPr>
        <p:spPr>
          <a:xfrm>
            <a:off x="2341879" y="2247455"/>
            <a:ext cx="9234235" cy="1815882"/>
          </a:xfrm>
          <a:prstGeom prst="rect">
            <a:avLst/>
          </a:prstGeom>
          <a:noFill/>
        </p:spPr>
        <p:txBody>
          <a:bodyPr wrap="square" rtlCol="0">
            <a:spAutoFit/>
          </a:bodyPr>
          <a:lstStyle/>
          <a:p>
            <a:pPr algn="ctr"/>
            <a:r>
              <a:rPr lang="en-US" altLang="zh-CN" sz="2800" b="1" dirty="0"/>
              <a:t>Fig 5. RNA-seq and Methyl-seq correlation</a:t>
            </a:r>
          </a:p>
          <a:p>
            <a:pPr algn="ctr"/>
            <a:r>
              <a:rPr lang="en-US" altLang="zh-CN" sz="2800" dirty="0"/>
              <a:t>Dear Davit</a:t>
            </a:r>
          </a:p>
          <a:p>
            <a:pPr algn="ctr"/>
            <a:r>
              <a:rPr lang="en-US" altLang="zh-CN" sz="2800" dirty="0"/>
              <a:t>Please add the donut heatmap figure and legend here</a:t>
            </a:r>
          </a:p>
          <a:p>
            <a:pPr algn="ctr"/>
            <a:endParaRPr lang="en-US" altLang="zh-CN" sz="2800" b="1" dirty="0"/>
          </a:p>
        </p:txBody>
      </p:sp>
    </p:spTree>
    <p:extLst>
      <p:ext uri="{BB962C8B-B14F-4D97-AF65-F5344CB8AC3E}">
        <p14:creationId xmlns:p14="http://schemas.microsoft.com/office/powerpoint/2010/main" val="2659196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6398DC-BC88-46F1-A9EA-FE51C53D4040}"/>
              </a:ext>
            </a:extLst>
          </p:cNvPr>
          <p:cNvSpPr>
            <a:spLocks noGrp="1"/>
          </p:cNvSpPr>
          <p:nvPr>
            <p:ph type="sldNum" sz="quarter" idx="12"/>
          </p:nvPr>
        </p:nvSpPr>
        <p:spPr/>
        <p:txBody>
          <a:bodyPr/>
          <a:lstStyle/>
          <a:p>
            <a:fld id="{7D3A1EF2-E2F5-49D5-B6B4-E3B4DEFE85E7}" type="slidenum">
              <a:rPr lang="en-US" smtClean="0"/>
              <a:t>9</a:t>
            </a:fld>
            <a:endParaRPr lang="en-US"/>
          </a:p>
        </p:txBody>
      </p:sp>
      <p:pic>
        <p:nvPicPr>
          <p:cNvPr id="3" name="Picture 2">
            <a:extLst>
              <a:ext uri="{FF2B5EF4-FFF2-40B4-BE49-F238E27FC236}">
                <a16:creationId xmlns:a16="http://schemas.microsoft.com/office/drawing/2014/main" id="{0E36209D-16D8-4F6B-A77A-D11487B47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6" y="1"/>
            <a:ext cx="3429000" cy="3429000"/>
          </a:xfrm>
          <a:prstGeom prst="rect">
            <a:avLst/>
          </a:prstGeom>
        </p:spPr>
      </p:pic>
      <p:pic>
        <p:nvPicPr>
          <p:cNvPr id="4" name="Picture 3">
            <a:extLst>
              <a:ext uri="{FF2B5EF4-FFF2-40B4-BE49-F238E27FC236}">
                <a16:creationId xmlns:a16="http://schemas.microsoft.com/office/drawing/2014/main" id="{300F796C-8A90-4151-B142-A191B8411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0885" y="49190"/>
            <a:ext cx="3429000" cy="3429000"/>
          </a:xfrm>
          <a:prstGeom prst="rect">
            <a:avLst/>
          </a:prstGeom>
        </p:spPr>
      </p:pic>
      <p:pic>
        <p:nvPicPr>
          <p:cNvPr id="5" name="Picture 4">
            <a:extLst>
              <a:ext uri="{FF2B5EF4-FFF2-40B4-BE49-F238E27FC236}">
                <a16:creationId xmlns:a16="http://schemas.microsoft.com/office/drawing/2014/main" id="{98C7AAFA-8122-4160-830D-26D6E533EF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75" y="3478190"/>
            <a:ext cx="3429000" cy="3429000"/>
          </a:xfrm>
          <a:prstGeom prst="rect">
            <a:avLst/>
          </a:prstGeom>
        </p:spPr>
      </p:pic>
      <p:pic>
        <p:nvPicPr>
          <p:cNvPr id="6" name="Picture 5">
            <a:extLst>
              <a:ext uri="{FF2B5EF4-FFF2-40B4-BE49-F238E27FC236}">
                <a16:creationId xmlns:a16="http://schemas.microsoft.com/office/drawing/2014/main" id="{98827EE6-D858-417B-87FF-38798D7B34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0885" y="3478190"/>
            <a:ext cx="3429000" cy="3429000"/>
          </a:xfrm>
          <a:prstGeom prst="rect">
            <a:avLst/>
          </a:prstGeom>
        </p:spPr>
      </p:pic>
      <p:sp>
        <p:nvSpPr>
          <p:cNvPr id="7" name="TextBox 6">
            <a:extLst>
              <a:ext uri="{FF2B5EF4-FFF2-40B4-BE49-F238E27FC236}">
                <a16:creationId xmlns:a16="http://schemas.microsoft.com/office/drawing/2014/main" id="{1BD27DDA-F815-4B72-8B1F-B472B13B8877}"/>
              </a:ext>
            </a:extLst>
          </p:cNvPr>
          <p:cNvSpPr txBox="1"/>
          <p:nvPr/>
        </p:nvSpPr>
        <p:spPr>
          <a:xfrm>
            <a:off x="0" y="0"/>
            <a:ext cx="289367" cy="369332"/>
          </a:xfrm>
          <a:prstGeom prst="rect">
            <a:avLst/>
          </a:prstGeom>
          <a:noFill/>
        </p:spPr>
        <p:txBody>
          <a:bodyPr wrap="square" rtlCol="0">
            <a:spAutoFit/>
          </a:bodyPr>
          <a:lstStyle/>
          <a:p>
            <a:r>
              <a:rPr lang="en-US" dirty="0"/>
              <a:t>A</a:t>
            </a:r>
          </a:p>
        </p:txBody>
      </p:sp>
      <p:sp>
        <p:nvSpPr>
          <p:cNvPr id="8" name="TextBox 7">
            <a:extLst>
              <a:ext uri="{FF2B5EF4-FFF2-40B4-BE49-F238E27FC236}">
                <a16:creationId xmlns:a16="http://schemas.microsoft.com/office/drawing/2014/main" id="{AA854D94-09B6-478C-8FDA-F8B360F2EF6B}"/>
              </a:ext>
            </a:extLst>
          </p:cNvPr>
          <p:cNvSpPr txBox="1"/>
          <p:nvPr/>
        </p:nvSpPr>
        <p:spPr>
          <a:xfrm>
            <a:off x="3463726" y="49190"/>
            <a:ext cx="289367" cy="369332"/>
          </a:xfrm>
          <a:prstGeom prst="rect">
            <a:avLst/>
          </a:prstGeom>
          <a:noFill/>
        </p:spPr>
        <p:txBody>
          <a:bodyPr wrap="square" rtlCol="0">
            <a:spAutoFit/>
          </a:bodyPr>
          <a:lstStyle/>
          <a:p>
            <a:r>
              <a:rPr lang="en-US" dirty="0"/>
              <a:t>B</a:t>
            </a:r>
          </a:p>
        </p:txBody>
      </p:sp>
      <p:sp>
        <p:nvSpPr>
          <p:cNvPr id="9" name="TextBox 8">
            <a:extLst>
              <a:ext uri="{FF2B5EF4-FFF2-40B4-BE49-F238E27FC236}">
                <a16:creationId xmlns:a16="http://schemas.microsoft.com/office/drawing/2014/main" id="{25A88031-CB75-45D3-B43E-93F0F0E74BF0}"/>
              </a:ext>
            </a:extLst>
          </p:cNvPr>
          <p:cNvSpPr txBox="1"/>
          <p:nvPr/>
        </p:nvSpPr>
        <p:spPr>
          <a:xfrm>
            <a:off x="-1" y="3463195"/>
            <a:ext cx="289367" cy="369332"/>
          </a:xfrm>
          <a:prstGeom prst="rect">
            <a:avLst/>
          </a:prstGeom>
          <a:noFill/>
        </p:spPr>
        <p:txBody>
          <a:bodyPr wrap="square" rtlCol="0">
            <a:spAutoFit/>
          </a:bodyPr>
          <a:lstStyle/>
          <a:p>
            <a:r>
              <a:rPr lang="en-US" dirty="0"/>
              <a:t>C</a:t>
            </a:r>
          </a:p>
        </p:txBody>
      </p:sp>
      <p:sp>
        <p:nvSpPr>
          <p:cNvPr id="10" name="TextBox 9">
            <a:extLst>
              <a:ext uri="{FF2B5EF4-FFF2-40B4-BE49-F238E27FC236}">
                <a16:creationId xmlns:a16="http://schemas.microsoft.com/office/drawing/2014/main" id="{41A35500-475D-42A9-BD83-2F0288689356}"/>
              </a:ext>
            </a:extLst>
          </p:cNvPr>
          <p:cNvSpPr txBox="1"/>
          <p:nvPr/>
        </p:nvSpPr>
        <p:spPr>
          <a:xfrm>
            <a:off x="3409197" y="3463195"/>
            <a:ext cx="289367" cy="369332"/>
          </a:xfrm>
          <a:prstGeom prst="rect">
            <a:avLst/>
          </a:prstGeom>
          <a:noFill/>
        </p:spPr>
        <p:txBody>
          <a:bodyPr wrap="square" rtlCol="0">
            <a:spAutoFit/>
          </a:bodyPr>
          <a:lstStyle/>
          <a:p>
            <a:r>
              <a:rPr lang="en-US" dirty="0"/>
              <a:t>D</a:t>
            </a:r>
          </a:p>
        </p:txBody>
      </p:sp>
      <p:sp>
        <p:nvSpPr>
          <p:cNvPr id="11" name="TextBox 10">
            <a:extLst>
              <a:ext uri="{FF2B5EF4-FFF2-40B4-BE49-F238E27FC236}">
                <a16:creationId xmlns:a16="http://schemas.microsoft.com/office/drawing/2014/main" id="{E3788914-09CA-4156-9933-4FA061AB0E8F}"/>
              </a:ext>
            </a:extLst>
          </p:cNvPr>
          <p:cNvSpPr txBox="1"/>
          <p:nvPr/>
        </p:nvSpPr>
        <p:spPr>
          <a:xfrm>
            <a:off x="7183894" y="2094182"/>
            <a:ext cx="4548851" cy="923330"/>
          </a:xfrm>
          <a:prstGeom prst="rect">
            <a:avLst/>
          </a:prstGeom>
          <a:noFill/>
        </p:spPr>
        <p:txBody>
          <a:bodyPr wrap="square" rtlCol="0">
            <a:spAutoFit/>
          </a:bodyPr>
          <a:lstStyle/>
          <a:p>
            <a:r>
              <a:rPr lang="en-US" dirty="0"/>
              <a:t>Figure 6. In-depth analysis of DNA methylation of Bmp8b(A), Fgl2(B), </a:t>
            </a:r>
            <a:r>
              <a:rPr lang="en-US" dirty="0" err="1"/>
              <a:t>Gulo</a:t>
            </a:r>
            <a:r>
              <a:rPr lang="en-US" dirty="0"/>
              <a:t>(C) and </a:t>
            </a:r>
            <a:r>
              <a:rPr lang="en-US" dirty="0" err="1"/>
              <a:t>Kcnip</a:t>
            </a:r>
            <a:r>
              <a:rPr lang="en-US" dirty="0"/>
              <a:t>(D) in looipops figures  </a:t>
            </a:r>
          </a:p>
        </p:txBody>
      </p:sp>
      <p:sp>
        <p:nvSpPr>
          <p:cNvPr id="12" name="TextBox 11">
            <a:extLst>
              <a:ext uri="{FF2B5EF4-FFF2-40B4-BE49-F238E27FC236}">
                <a16:creationId xmlns:a16="http://schemas.microsoft.com/office/drawing/2014/main" id="{05ACB7B7-3988-4C9B-92D8-4D6AE3F46FD6}"/>
              </a:ext>
            </a:extLst>
          </p:cNvPr>
          <p:cNvSpPr txBox="1"/>
          <p:nvPr/>
        </p:nvSpPr>
        <p:spPr>
          <a:xfrm>
            <a:off x="7334054" y="3763601"/>
            <a:ext cx="4019746" cy="923330"/>
          </a:xfrm>
          <a:prstGeom prst="rect">
            <a:avLst/>
          </a:prstGeom>
          <a:noFill/>
        </p:spPr>
        <p:txBody>
          <a:bodyPr wrap="square" rtlCol="0">
            <a:spAutoFit/>
          </a:bodyPr>
          <a:lstStyle/>
          <a:p>
            <a:r>
              <a:rPr lang="en-US" dirty="0">
                <a:solidFill>
                  <a:srgbClr val="FF0000"/>
                </a:solidFill>
              </a:rPr>
              <a:t>please provide previous comparison figures</a:t>
            </a:r>
            <a:r>
              <a:rPr lang="zh-CN" altLang="en-US" dirty="0">
                <a:solidFill>
                  <a:srgbClr val="FF0000"/>
                </a:solidFill>
              </a:rPr>
              <a:t> </a:t>
            </a:r>
            <a:r>
              <a:rPr lang="en-US" altLang="zh-CN" dirty="0">
                <a:solidFill>
                  <a:srgbClr val="FF0000"/>
                </a:solidFill>
              </a:rPr>
              <a:t>for</a:t>
            </a:r>
            <a:r>
              <a:rPr lang="zh-CN" altLang="en-US" dirty="0">
                <a:solidFill>
                  <a:srgbClr val="FF0000"/>
                </a:solidFill>
              </a:rPr>
              <a:t> </a:t>
            </a:r>
            <a:r>
              <a:rPr lang="en-US" altLang="zh-CN" dirty="0">
                <a:solidFill>
                  <a:srgbClr val="FF0000"/>
                </a:solidFill>
              </a:rPr>
              <a:t>all: </a:t>
            </a:r>
            <a:r>
              <a:rPr lang="en-US" dirty="0">
                <a:solidFill>
                  <a:srgbClr val="FF0000"/>
                </a:solidFill>
              </a:rPr>
              <a:t>Bmp8b, NMU, Fgl2, </a:t>
            </a:r>
            <a:r>
              <a:rPr lang="en-US" dirty="0" err="1">
                <a:solidFill>
                  <a:srgbClr val="FF0000"/>
                </a:solidFill>
              </a:rPr>
              <a:t>Gulo</a:t>
            </a:r>
            <a:r>
              <a:rPr lang="en-US" dirty="0">
                <a:solidFill>
                  <a:srgbClr val="FF0000"/>
                </a:solidFill>
              </a:rPr>
              <a:t>, </a:t>
            </a:r>
            <a:r>
              <a:rPr lang="en-US" dirty="0" err="1">
                <a:solidFill>
                  <a:srgbClr val="FF0000"/>
                </a:solidFill>
              </a:rPr>
              <a:t>Kcnip</a:t>
            </a:r>
            <a:r>
              <a:rPr lang="en-US" altLang="zh-CN" dirty="0">
                <a:solidFill>
                  <a:srgbClr val="FF0000"/>
                </a:solidFill>
              </a:rPr>
              <a:t>. Different </a:t>
            </a:r>
            <a:r>
              <a:rPr lang="en-US" altLang="zh-CN" dirty="0" err="1">
                <a:solidFill>
                  <a:srgbClr val="FF0000"/>
                </a:solidFill>
              </a:rPr>
              <a:t>colour</a:t>
            </a:r>
            <a:r>
              <a:rPr lang="en-US" altLang="zh-CN" dirty="0">
                <a:solidFill>
                  <a:srgbClr val="FF0000"/>
                </a:solidFill>
              </a:rPr>
              <a:t> region marks?</a:t>
            </a:r>
            <a:endParaRPr lang="en-US" dirty="0">
              <a:solidFill>
                <a:srgbClr val="FF0000"/>
              </a:solidFill>
            </a:endParaRPr>
          </a:p>
        </p:txBody>
      </p:sp>
    </p:spTree>
    <p:extLst>
      <p:ext uri="{BB962C8B-B14F-4D97-AF65-F5344CB8AC3E}">
        <p14:creationId xmlns:p14="http://schemas.microsoft.com/office/powerpoint/2010/main" val="331233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17986</TotalTime>
  <Words>4015</Words>
  <Application>Microsoft Office PowerPoint</Application>
  <PresentationFormat>Widescreen</PresentationFormat>
  <Paragraphs>364</Paragraphs>
  <Slides>41</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9" baseType="lpstr">
      <vt:lpstr>等线</vt:lpstr>
      <vt:lpstr>SimSun</vt:lpstr>
      <vt:lpstr>Arial</vt:lpstr>
      <vt:lpstr>Calibri</vt:lpstr>
      <vt:lpstr>Calibri Light</vt:lpstr>
      <vt:lpstr>Times New Roman</vt:lpstr>
      <vt:lpstr>Office Theme</vt:lpstr>
      <vt:lpstr>Prism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 8. IPA pathway, disease and tox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 draft for Mes-13—TIIA—Diabetic Nephropathy</dc:title>
  <dc:creator>lee allen</dc:creator>
  <cp:lastModifiedBy>lee allen</cp:lastModifiedBy>
  <cp:revision>147</cp:revision>
  <dcterms:created xsi:type="dcterms:W3CDTF">2018-10-19T08:25:05Z</dcterms:created>
  <dcterms:modified xsi:type="dcterms:W3CDTF">2018-11-21T15:54:38Z</dcterms:modified>
</cp:coreProperties>
</file>